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1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93"/>
  </p:notesMasterIdLst>
  <p:sldIdLst>
    <p:sldId id="282" r:id="rId5"/>
    <p:sldId id="2076137743" r:id="rId6"/>
    <p:sldId id="2076137747" r:id="rId7"/>
    <p:sldId id="2076137745" r:id="rId8"/>
    <p:sldId id="2076137744" r:id="rId9"/>
    <p:sldId id="2076137748" r:id="rId10"/>
    <p:sldId id="2076137752" r:id="rId11"/>
    <p:sldId id="2076137754" r:id="rId12"/>
    <p:sldId id="2076137742" r:id="rId13"/>
    <p:sldId id="3049" r:id="rId14"/>
    <p:sldId id="3050" r:id="rId15"/>
    <p:sldId id="3042" r:id="rId16"/>
    <p:sldId id="3043" r:id="rId17"/>
    <p:sldId id="524" r:id="rId18"/>
    <p:sldId id="3044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2938" r:id="rId27"/>
    <p:sldId id="548" r:id="rId28"/>
    <p:sldId id="661" r:id="rId29"/>
    <p:sldId id="2076137737" r:id="rId30"/>
    <p:sldId id="2076137738" r:id="rId31"/>
    <p:sldId id="2076137739" r:id="rId32"/>
    <p:sldId id="319" r:id="rId33"/>
    <p:sldId id="2076137740" r:id="rId34"/>
    <p:sldId id="2076137741" r:id="rId35"/>
    <p:sldId id="3047" r:id="rId36"/>
    <p:sldId id="256" r:id="rId37"/>
    <p:sldId id="301" r:id="rId38"/>
    <p:sldId id="306" r:id="rId39"/>
    <p:sldId id="307" r:id="rId40"/>
    <p:sldId id="2076137686" r:id="rId41"/>
    <p:sldId id="2076137690" r:id="rId42"/>
    <p:sldId id="2076137691" r:id="rId43"/>
    <p:sldId id="2076137688" r:id="rId44"/>
    <p:sldId id="2076137704" r:id="rId45"/>
    <p:sldId id="2076137679" r:id="rId46"/>
    <p:sldId id="2076137680" r:id="rId47"/>
    <p:sldId id="2076137712" r:id="rId48"/>
    <p:sldId id="2076137685" r:id="rId49"/>
    <p:sldId id="2076137692" r:id="rId50"/>
    <p:sldId id="2076137694" r:id="rId51"/>
    <p:sldId id="2076137695" r:id="rId52"/>
    <p:sldId id="2076137699" r:id="rId53"/>
    <p:sldId id="2076137698" r:id="rId54"/>
    <p:sldId id="2076137706" r:id="rId55"/>
    <p:sldId id="2076137709" r:id="rId56"/>
    <p:sldId id="2076137713" r:id="rId57"/>
    <p:sldId id="2076137736" r:id="rId58"/>
    <p:sldId id="2076137714" r:id="rId59"/>
    <p:sldId id="3048" r:id="rId60"/>
    <p:sldId id="3051" r:id="rId61"/>
    <p:sldId id="2907" r:id="rId62"/>
    <p:sldId id="2908" r:id="rId63"/>
    <p:sldId id="2909" r:id="rId64"/>
    <p:sldId id="3053" r:id="rId65"/>
    <p:sldId id="3054" r:id="rId66"/>
    <p:sldId id="3055" r:id="rId67"/>
    <p:sldId id="3056" r:id="rId68"/>
    <p:sldId id="3052" r:id="rId69"/>
    <p:sldId id="3058" r:id="rId70"/>
    <p:sldId id="3057" r:id="rId71"/>
    <p:sldId id="2913" r:id="rId72"/>
    <p:sldId id="3059" r:id="rId73"/>
    <p:sldId id="2076137716" r:id="rId74"/>
    <p:sldId id="2076137721" r:id="rId75"/>
    <p:sldId id="2076137729" r:id="rId76"/>
    <p:sldId id="2076137730" r:id="rId77"/>
    <p:sldId id="2076137733" r:id="rId78"/>
    <p:sldId id="2076137734" r:id="rId79"/>
    <p:sldId id="2076137724" r:id="rId80"/>
    <p:sldId id="2076137719" r:id="rId81"/>
    <p:sldId id="2076137718" r:id="rId82"/>
    <p:sldId id="2076137722" r:id="rId83"/>
    <p:sldId id="2076137723" r:id="rId84"/>
    <p:sldId id="2076137725" r:id="rId85"/>
    <p:sldId id="2076137735" r:id="rId86"/>
    <p:sldId id="2076137731" r:id="rId87"/>
    <p:sldId id="2076137726" r:id="rId88"/>
    <p:sldId id="2076137732" r:id="rId89"/>
    <p:sldId id="2076137715" r:id="rId90"/>
    <p:sldId id="2076137728" r:id="rId91"/>
    <p:sldId id="2076137753" r:id="rId9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2076137743"/>
            <p14:sldId id="2076137747"/>
            <p14:sldId id="2076137745"/>
            <p14:sldId id="2076137744"/>
            <p14:sldId id="2076137748"/>
            <p14:sldId id="2076137752"/>
            <p14:sldId id="2076137754"/>
            <p14:sldId id="2076137742"/>
            <p14:sldId id="3049"/>
            <p14:sldId id="3050"/>
            <p14:sldId id="3042"/>
            <p14:sldId id="3043"/>
            <p14:sldId id="524"/>
            <p14:sldId id="3044"/>
            <p14:sldId id="533"/>
            <p14:sldId id="534"/>
            <p14:sldId id="535"/>
            <p14:sldId id="536"/>
            <p14:sldId id="537"/>
            <p14:sldId id="538"/>
            <p14:sldId id="539"/>
            <p14:sldId id="2938"/>
            <p14:sldId id="548"/>
            <p14:sldId id="661"/>
            <p14:sldId id="2076137737"/>
            <p14:sldId id="2076137738"/>
            <p14:sldId id="2076137739"/>
            <p14:sldId id="319"/>
            <p14:sldId id="2076137740"/>
            <p14:sldId id="2076137741"/>
            <p14:sldId id="3047"/>
            <p14:sldId id="256"/>
            <p14:sldId id="301"/>
            <p14:sldId id="306"/>
            <p14:sldId id="307"/>
            <p14:sldId id="2076137686"/>
            <p14:sldId id="2076137690"/>
            <p14:sldId id="2076137691"/>
            <p14:sldId id="2076137688"/>
            <p14:sldId id="2076137704"/>
            <p14:sldId id="2076137679"/>
            <p14:sldId id="2076137680"/>
            <p14:sldId id="2076137712"/>
            <p14:sldId id="2076137685"/>
            <p14:sldId id="2076137692"/>
            <p14:sldId id="2076137694"/>
            <p14:sldId id="2076137695"/>
            <p14:sldId id="2076137699"/>
            <p14:sldId id="2076137698"/>
            <p14:sldId id="2076137706"/>
            <p14:sldId id="2076137709"/>
            <p14:sldId id="2076137713"/>
            <p14:sldId id="2076137736"/>
            <p14:sldId id="2076137714"/>
            <p14:sldId id="3048"/>
            <p14:sldId id="3051"/>
            <p14:sldId id="2907"/>
            <p14:sldId id="2908"/>
            <p14:sldId id="2909"/>
            <p14:sldId id="3053"/>
            <p14:sldId id="3054"/>
            <p14:sldId id="3055"/>
            <p14:sldId id="3056"/>
            <p14:sldId id="3052"/>
            <p14:sldId id="3058"/>
            <p14:sldId id="3057"/>
            <p14:sldId id="2913"/>
            <p14:sldId id="3059"/>
            <p14:sldId id="2076137716"/>
            <p14:sldId id="2076137721"/>
            <p14:sldId id="2076137729"/>
            <p14:sldId id="2076137730"/>
            <p14:sldId id="2076137733"/>
            <p14:sldId id="2076137734"/>
            <p14:sldId id="2076137724"/>
            <p14:sldId id="2076137719"/>
            <p14:sldId id="2076137718"/>
            <p14:sldId id="2076137722"/>
            <p14:sldId id="2076137723"/>
            <p14:sldId id="2076137725"/>
            <p14:sldId id="2076137735"/>
            <p14:sldId id="2076137731"/>
            <p14:sldId id="2076137726"/>
            <p14:sldId id="2076137732"/>
            <p14:sldId id="2076137715"/>
            <p14:sldId id="2076137728"/>
            <p14:sldId id="2076137753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100"/>
    <a:srgbClr val="F2CB00"/>
    <a:srgbClr val="E1398F"/>
    <a:srgbClr val="7F6600"/>
    <a:srgbClr val="826900"/>
    <a:srgbClr val="F0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8" autoAdjust="0"/>
    <p:restoredTop sz="93263" autoAdjust="0"/>
  </p:normalViewPr>
  <p:slideViewPr>
    <p:cSldViewPr snapToGrid="0" snapToObjects="1">
      <p:cViewPr>
        <p:scale>
          <a:sx n="66" d="100"/>
          <a:sy n="66" d="100"/>
        </p:scale>
        <p:origin x="1018" y="6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23-3-2022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7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32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3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2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8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60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https://github.com/lucasjellema/fontys-2022-microservices-kafka-dapr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2118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consumeren en publiceren van events, doen van http calls:  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3rd party (cloud) services, ..)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College 2 –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backbone van microservice gebaseerde applicaties,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vehikel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Korte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recap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microservices, API &amp; Events, Dapr.io 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&amp; Demo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plek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microservices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(en gebruik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bij grote organisaties)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vanuit eenvoudige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tussen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applicaties via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Dapr.io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pub/sub interactie via Dapr.io sidecar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wissel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 pub/sub (dit kan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maar ook met Java of C#)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binding interactie via Dapr.io sidecar met externe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broker ; studenten kunnen events met elkaars microservices uitwisselen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Connectors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HerIntro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Microservices met Containers op Kubernetes plus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 Dapr.io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 draaien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minikube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k3s),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Dapr.io op lokaal cluster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Bouw microservice tot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-enabled container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 op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cluster; test microservice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Voeg tweede microservice toe die met de eerste interactie heeft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Bonus: horizontaal schalen van eerste service – load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balancing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door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aanroepen naar de twee of meer instanties van de eerste 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99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941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042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006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323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45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770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04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08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78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2998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8309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1724" y="1003604"/>
            <a:ext cx="3693317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  <a:defRPr sz="18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5"/>
              </a:spcBef>
              <a:spcAft>
                <a:spcPts val="45"/>
              </a:spcAft>
              <a:buNone/>
              <a:defRPr sz="18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43401" y="0"/>
            <a:ext cx="4798676" cy="5143500"/>
          </a:xfrm>
          <a:prstGeom prst="rect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3401" y="0"/>
            <a:ext cx="2374899" cy="415370"/>
          </a:xfrm>
          <a:solidFill>
            <a:schemeClr val="bg1">
              <a:lumMod val="50000"/>
            </a:schemeClr>
          </a:solidFill>
        </p:spPr>
        <p:txBody>
          <a:bodyPr lIns="182880" tIns="91440" bIns="9144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51350" y="531890"/>
            <a:ext cx="4584701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4307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5" pos="3473">
          <p15:clr>
            <a:srgbClr val="5ACBF0"/>
          </p15:clr>
        </p15:guide>
        <p15:guide id="6" pos="4211">
          <p15:clr>
            <a:srgbClr val="5ACBF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97158"/>
            <a:ext cx="4000500" cy="35317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2700" spc="-38" baseline="0">
                <a:solidFill>
                  <a:srgbClr val="20219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4000500" cy="27667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5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14BAC9-2542-4822-9C55-4B2E039BBE54}"/>
              </a:ext>
            </a:extLst>
          </p:cNvPr>
          <p:cNvSpPr/>
          <p:nvPr/>
        </p:nvSpPr>
        <p:spPr>
          <a:xfrm>
            <a:off x="1247956" y="378897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45D3C42-C92E-4E83-B2FA-8207925EE200}"/>
              </a:ext>
            </a:extLst>
          </p:cNvPr>
          <p:cNvSpPr/>
          <p:nvPr userDrawn="1"/>
        </p:nvSpPr>
        <p:spPr>
          <a:xfrm>
            <a:off x="211302" y="1"/>
            <a:ext cx="640613" cy="477002"/>
          </a:xfrm>
          <a:custGeom>
            <a:avLst/>
            <a:gdLst>
              <a:gd name="connsiteX0" fmla="*/ 0 w 854151"/>
              <a:gd name="connsiteY0" fmla="*/ 0 h 636003"/>
              <a:gd name="connsiteX1" fmla="*/ 854151 w 854151"/>
              <a:gd name="connsiteY1" fmla="*/ 0 h 636003"/>
              <a:gd name="connsiteX2" fmla="*/ 850611 w 854151"/>
              <a:gd name="connsiteY2" fmla="*/ 424698 h 636003"/>
              <a:gd name="connsiteX3" fmla="*/ 427625 w 854151"/>
              <a:gd name="connsiteY3" fmla="*/ 636003 h 636003"/>
              <a:gd name="connsiteX4" fmla="*/ 0 w 854151"/>
              <a:gd name="connsiteY4" fmla="*/ 419682 h 63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151" h="636003">
                <a:moveTo>
                  <a:pt x="0" y="0"/>
                </a:moveTo>
                <a:lnTo>
                  <a:pt x="854151" y="0"/>
                </a:lnTo>
                <a:lnTo>
                  <a:pt x="850611" y="424698"/>
                </a:lnTo>
                <a:lnTo>
                  <a:pt x="427625" y="636003"/>
                </a:lnTo>
                <a:lnTo>
                  <a:pt x="0" y="419682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312C0C-F49B-4AFD-87E0-1586D6EF8AE5}"/>
              </a:ext>
            </a:extLst>
          </p:cNvPr>
          <p:cNvSpPr/>
          <p:nvPr/>
        </p:nvSpPr>
        <p:spPr>
          <a:xfrm>
            <a:off x="544697" y="372545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A67BE46-C6B4-4D7A-93AA-93A654A23CCD}"/>
              </a:ext>
            </a:extLst>
          </p:cNvPr>
          <p:cNvSpPr/>
          <p:nvPr userDrawn="1"/>
        </p:nvSpPr>
        <p:spPr>
          <a:xfrm>
            <a:off x="1598768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23EEB3-5394-4252-89D2-91778768A382}"/>
              </a:ext>
            </a:extLst>
          </p:cNvPr>
          <p:cNvSpPr/>
          <p:nvPr userDrawn="1"/>
        </p:nvSpPr>
        <p:spPr>
          <a:xfrm>
            <a:off x="2295677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F9E826C-2249-4ED5-9A53-05929318E1F3}"/>
              </a:ext>
            </a:extLst>
          </p:cNvPr>
          <p:cNvSpPr/>
          <p:nvPr userDrawn="1"/>
        </p:nvSpPr>
        <p:spPr>
          <a:xfrm>
            <a:off x="2652840" y="385247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EB4BC3D-E96B-4F9D-A0AA-9D5F5414A6AE}"/>
              </a:ext>
            </a:extLst>
          </p:cNvPr>
          <p:cNvSpPr/>
          <p:nvPr userDrawn="1"/>
        </p:nvSpPr>
        <p:spPr>
          <a:xfrm>
            <a:off x="3349749" y="38524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AF89D7F-023D-4E17-B749-5822862CB75E}"/>
              </a:ext>
            </a:extLst>
          </p:cNvPr>
          <p:cNvSpPr/>
          <p:nvPr userDrawn="1"/>
        </p:nvSpPr>
        <p:spPr>
          <a:xfrm>
            <a:off x="3001296" y="3450"/>
            <a:ext cx="640849" cy="505304"/>
          </a:xfrm>
          <a:custGeom>
            <a:avLst/>
            <a:gdLst>
              <a:gd name="connsiteX0" fmla="*/ 0 w 854465"/>
              <a:gd name="connsiteY0" fmla="*/ 0 h 673738"/>
              <a:gd name="connsiteX1" fmla="*/ 854465 w 854465"/>
              <a:gd name="connsiteY1" fmla="*/ 0 h 673738"/>
              <a:gd name="connsiteX2" fmla="*/ 850611 w 854465"/>
              <a:gd name="connsiteY2" fmla="*/ 462433 h 673738"/>
              <a:gd name="connsiteX3" fmla="*/ 427625 w 854465"/>
              <a:gd name="connsiteY3" fmla="*/ 673738 h 673738"/>
              <a:gd name="connsiteX4" fmla="*/ 0 w 854465"/>
              <a:gd name="connsiteY4" fmla="*/ 457417 h 67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465" h="673738">
                <a:moveTo>
                  <a:pt x="0" y="0"/>
                </a:moveTo>
                <a:lnTo>
                  <a:pt x="854465" y="0"/>
                </a:lnTo>
                <a:lnTo>
                  <a:pt x="850611" y="462433"/>
                </a:lnTo>
                <a:lnTo>
                  <a:pt x="427625" y="673738"/>
                </a:lnTo>
                <a:lnTo>
                  <a:pt x="0" y="457417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BD9AA66-F1C1-4B93-8984-974539B5939D}"/>
              </a:ext>
            </a:extLst>
          </p:cNvPr>
          <p:cNvSpPr/>
          <p:nvPr userDrawn="1"/>
        </p:nvSpPr>
        <p:spPr>
          <a:xfrm>
            <a:off x="1624171" y="0"/>
            <a:ext cx="640877" cy="508754"/>
          </a:xfrm>
          <a:custGeom>
            <a:avLst/>
            <a:gdLst>
              <a:gd name="connsiteX0" fmla="*/ 0 w 854503"/>
              <a:gd name="connsiteY0" fmla="*/ 0 h 678338"/>
              <a:gd name="connsiteX1" fmla="*/ 854503 w 854503"/>
              <a:gd name="connsiteY1" fmla="*/ 0 h 678338"/>
              <a:gd name="connsiteX2" fmla="*/ 850611 w 854503"/>
              <a:gd name="connsiteY2" fmla="*/ 467033 h 678338"/>
              <a:gd name="connsiteX3" fmla="*/ 427625 w 854503"/>
              <a:gd name="connsiteY3" fmla="*/ 678338 h 678338"/>
              <a:gd name="connsiteX4" fmla="*/ 0 w 854503"/>
              <a:gd name="connsiteY4" fmla="*/ 462017 h 67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503" h="678338">
                <a:moveTo>
                  <a:pt x="0" y="0"/>
                </a:moveTo>
                <a:lnTo>
                  <a:pt x="854503" y="0"/>
                </a:lnTo>
                <a:lnTo>
                  <a:pt x="850611" y="467033"/>
                </a:lnTo>
                <a:lnTo>
                  <a:pt x="427625" y="678338"/>
                </a:lnTo>
                <a:lnTo>
                  <a:pt x="0" y="462017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7FF8B2-39EA-4340-876F-0418EC9ECF9F}"/>
              </a:ext>
            </a:extLst>
          </p:cNvPr>
          <p:cNvSpPr/>
          <p:nvPr userDrawn="1"/>
        </p:nvSpPr>
        <p:spPr>
          <a:xfrm>
            <a:off x="3700562" y="100047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7B69E1D-79A1-4BCF-8F02-8AAFD05B18AC}"/>
              </a:ext>
            </a:extLst>
          </p:cNvPr>
          <p:cNvSpPr/>
          <p:nvPr userDrawn="1"/>
        </p:nvSpPr>
        <p:spPr>
          <a:xfrm>
            <a:off x="4051374" y="372545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D416F0-1749-42AD-839E-04FACFC1B757}"/>
              </a:ext>
            </a:extLst>
          </p:cNvPr>
          <p:cNvSpPr/>
          <p:nvPr userDrawn="1"/>
        </p:nvSpPr>
        <p:spPr>
          <a:xfrm>
            <a:off x="4754633" y="372546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E67C78E-479B-4D7B-BBFF-C5902FFC5ACA}"/>
              </a:ext>
            </a:extLst>
          </p:cNvPr>
          <p:cNvSpPr/>
          <p:nvPr userDrawn="1"/>
        </p:nvSpPr>
        <p:spPr>
          <a:xfrm>
            <a:off x="5076053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BE3FB7C-5915-4CC1-AACC-FBAE85A2688F}"/>
              </a:ext>
            </a:extLst>
          </p:cNvPr>
          <p:cNvSpPr/>
          <p:nvPr userDrawn="1"/>
        </p:nvSpPr>
        <p:spPr>
          <a:xfrm>
            <a:off x="4734714" y="164110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3E248E6-3ED4-43DF-A1A5-B8549D30E66B}"/>
              </a:ext>
            </a:extLst>
          </p:cNvPr>
          <p:cNvSpPr/>
          <p:nvPr userDrawn="1"/>
        </p:nvSpPr>
        <p:spPr>
          <a:xfrm>
            <a:off x="5432270" y="1634952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0F6ADF-8FBF-4182-BC61-C7DAB07D2A74}"/>
              </a:ext>
            </a:extLst>
          </p:cNvPr>
          <p:cNvSpPr/>
          <p:nvPr userDrawn="1"/>
        </p:nvSpPr>
        <p:spPr>
          <a:xfrm>
            <a:off x="5118794" y="1"/>
            <a:ext cx="640825" cy="502403"/>
          </a:xfrm>
          <a:custGeom>
            <a:avLst/>
            <a:gdLst>
              <a:gd name="connsiteX0" fmla="*/ 0 w 854433"/>
              <a:gd name="connsiteY0" fmla="*/ 0 h 669871"/>
              <a:gd name="connsiteX1" fmla="*/ 854433 w 854433"/>
              <a:gd name="connsiteY1" fmla="*/ 0 h 669871"/>
              <a:gd name="connsiteX2" fmla="*/ 850611 w 854433"/>
              <a:gd name="connsiteY2" fmla="*/ 458566 h 669871"/>
              <a:gd name="connsiteX3" fmla="*/ 427625 w 854433"/>
              <a:gd name="connsiteY3" fmla="*/ 669871 h 669871"/>
              <a:gd name="connsiteX4" fmla="*/ 0 w 854433"/>
              <a:gd name="connsiteY4" fmla="*/ 453550 h 66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433" h="669871">
                <a:moveTo>
                  <a:pt x="0" y="0"/>
                </a:moveTo>
                <a:lnTo>
                  <a:pt x="854433" y="0"/>
                </a:lnTo>
                <a:lnTo>
                  <a:pt x="850611" y="458566"/>
                </a:lnTo>
                <a:lnTo>
                  <a:pt x="427625" y="669871"/>
                </a:lnTo>
                <a:lnTo>
                  <a:pt x="0" y="45355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34951F-6B1C-44A1-B1B1-A3CD318ED1B2}"/>
              </a:ext>
            </a:extLst>
          </p:cNvPr>
          <p:cNvSpPr/>
          <p:nvPr userDrawn="1"/>
        </p:nvSpPr>
        <p:spPr>
          <a:xfrm>
            <a:off x="6129825" y="1634952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B0E3524-B4C0-4EE5-8620-FC77A6676DC7}"/>
              </a:ext>
            </a:extLst>
          </p:cNvPr>
          <p:cNvSpPr/>
          <p:nvPr userDrawn="1"/>
        </p:nvSpPr>
        <p:spPr>
          <a:xfrm>
            <a:off x="6483193" y="10131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E620B015-8E0C-47E1-A9DD-7B74D5BD67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99" t="21382" r="11638" b="21775"/>
          <a:stretch/>
        </p:blipFill>
        <p:spPr>
          <a:xfrm>
            <a:off x="6585038" y="2451325"/>
            <a:ext cx="1869711" cy="1375537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52A1330-3AEC-478A-A546-B6061242E1D6}"/>
              </a:ext>
            </a:extLst>
          </p:cNvPr>
          <p:cNvSpPr/>
          <p:nvPr userDrawn="1"/>
        </p:nvSpPr>
        <p:spPr>
          <a:xfrm>
            <a:off x="7184888" y="10131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0C0A52A-D59E-4408-A1F1-324BD80C9B66}"/>
              </a:ext>
            </a:extLst>
          </p:cNvPr>
          <p:cNvSpPr/>
          <p:nvPr userDrawn="1"/>
        </p:nvSpPr>
        <p:spPr>
          <a:xfrm>
            <a:off x="7886584" y="100047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4FF700-FC0D-4D62-A045-34C343EE59C3}"/>
              </a:ext>
            </a:extLst>
          </p:cNvPr>
          <p:cNvSpPr/>
          <p:nvPr userDrawn="1"/>
        </p:nvSpPr>
        <p:spPr>
          <a:xfrm>
            <a:off x="5076053" y="2256428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3B33179-2EBE-481D-A07D-435F373A14CF}"/>
              </a:ext>
            </a:extLst>
          </p:cNvPr>
          <p:cNvSpPr/>
          <p:nvPr userDrawn="1"/>
        </p:nvSpPr>
        <p:spPr>
          <a:xfrm>
            <a:off x="7523318" y="38524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EF4C9F2-8D5F-4C25-9B3C-43A039009E5B}"/>
              </a:ext>
            </a:extLst>
          </p:cNvPr>
          <p:cNvSpPr/>
          <p:nvPr userDrawn="1"/>
        </p:nvSpPr>
        <p:spPr>
          <a:xfrm>
            <a:off x="7184888" y="-2082"/>
            <a:ext cx="640895" cy="510836"/>
          </a:xfrm>
          <a:custGeom>
            <a:avLst/>
            <a:gdLst>
              <a:gd name="connsiteX0" fmla="*/ 0 w 854526"/>
              <a:gd name="connsiteY0" fmla="*/ 0 h 681114"/>
              <a:gd name="connsiteX1" fmla="*/ 854526 w 854526"/>
              <a:gd name="connsiteY1" fmla="*/ 0 h 681114"/>
              <a:gd name="connsiteX2" fmla="*/ 850611 w 854526"/>
              <a:gd name="connsiteY2" fmla="*/ 469809 h 681114"/>
              <a:gd name="connsiteX3" fmla="*/ 427625 w 854526"/>
              <a:gd name="connsiteY3" fmla="*/ 681114 h 681114"/>
              <a:gd name="connsiteX4" fmla="*/ 0 w 854526"/>
              <a:gd name="connsiteY4" fmla="*/ 464793 h 68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526" h="681114">
                <a:moveTo>
                  <a:pt x="0" y="0"/>
                </a:moveTo>
                <a:lnTo>
                  <a:pt x="854526" y="0"/>
                </a:lnTo>
                <a:lnTo>
                  <a:pt x="850611" y="469809"/>
                </a:lnTo>
                <a:lnTo>
                  <a:pt x="427625" y="681114"/>
                </a:lnTo>
                <a:lnTo>
                  <a:pt x="0" y="464793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2872CE4-5954-4E05-80D5-30A0D014EF26}"/>
              </a:ext>
            </a:extLst>
          </p:cNvPr>
          <p:cNvSpPr/>
          <p:nvPr userDrawn="1"/>
        </p:nvSpPr>
        <p:spPr>
          <a:xfrm>
            <a:off x="5432270" y="2883750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7966BD0-559E-437E-8F5E-C38DDBDC3622}"/>
              </a:ext>
            </a:extLst>
          </p:cNvPr>
          <p:cNvSpPr/>
          <p:nvPr userDrawn="1"/>
        </p:nvSpPr>
        <p:spPr>
          <a:xfrm>
            <a:off x="5118793" y="3512382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486BAD8-DE38-4681-B48C-3A39F8DBA365}"/>
              </a:ext>
            </a:extLst>
          </p:cNvPr>
          <p:cNvSpPr/>
          <p:nvPr userDrawn="1"/>
        </p:nvSpPr>
        <p:spPr>
          <a:xfrm>
            <a:off x="8588280" y="1000474"/>
            <a:ext cx="555721" cy="736290"/>
          </a:xfrm>
          <a:custGeom>
            <a:avLst/>
            <a:gdLst>
              <a:gd name="connsiteX0" fmla="*/ 439727 w 740961"/>
              <a:gd name="connsiteY0" fmla="*/ 0 h 981720"/>
              <a:gd name="connsiteX1" fmla="*/ 740961 w 740961"/>
              <a:gd name="connsiteY1" fmla="*/ 160391 h 981720"/>
              <a:gd name="connsiteX2" fmla="*/ 740961 w 740961"/>
              <a:gd name="connsiteY2" fmla="*/ 825191 h 981720"/>
              <a:gd name="connsiteX3" fmla="*/ 427625 w 740961"/>
              <a:gd name="connsiteY3" fmla="*/ 981720 h 981720"/>
              <a:gd name="connsiteX4" fmla="*/ 0 w 740961"/>
              <a:gd name="connsiteY4" fmla="*/ 765399 h 981720"/>
              <a:gd name="connsiteX5" fmla="*/ 0 w 740961"/>
              <a:gd name="connsiteY5" fmla="*/ 221211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0961" h="981720">
                <a:moveTo>
                  <a:pt x="439727" y="0"/>
                </a:moveTo>
                <a:lnTo>
                  <a:pt x="740961" y="160391"/>
                </a:lnTo>
                <a:lnTo>
                  <a:pt x="740961" y="825191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ADD551A-D265-47F5-9D79-EAD8A1FC2212}"/>
              </a:ext>
            </a:extLst>
          </p:cNvPr>
          <p:cNvSpPr/>
          <p:nvPr userDrawn="1"/>
        </p:nvSpPr>
        <p:spPr>
          <a:xfrm>
            <a:off x="5439488" y="414367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2D84AC9-50B0-4088-9CB9-F47403181BA7}"/>
              </a:ext>
            </a:extLst>
          </p:cNvPr>
          <p:cNvSpPr/>
          <p:nvPr userDrawn="1"/>
        </p:nvSpPr>
        <p:spPr>
          <a:xfrm>
            <a:off x="6129825" y="4143676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31EC242-D9C8-4923-AFD5-DFD18015DF25}"/>
              </a:ext>
            </a:extLst>
          </p:cNvPr>
          <p:cNvSpPr/>
          <p:nvPr userDrawn="1"/>
        </p:nvSpPr>
        <p:spPr>
          <a:xfrm>
            <a:off x="5779528" y="4768137"/>
            <a:ext cx="641391" cy="375364"/>
          </a:xfrm>
          <a:custGeom>
            <a:avLst/>
            <a:gdLst>
              <a:gd name="connsiteX0" fmla="*/ 439727 w 855188"/>
              <a:gd name="connsiteY0" fmla="*/ 0 h 500485"/>
              <a:gd name="connsiteX1" fmla="*/ 855188 w 855188"/>
              <a:gd name="connsiteY1" fmla="*/ 221211 h 500485"/>
              <a:gd name="connsiteX2" fmla="*/ 852861 w 855188"/>
              <a:gd name="connsiteY2" fmla="*/ 500485 h 500485"/>
              <a:gd name="connsiteX3" fmla="*/ 0 w 855188"/>
              <a:gd name="connsiteY3" fmla="*/ 500485 h 500485"/>
              <a:gd name="connsiteX4" fmla="*/ 0 w 855188"/>
              <a:gd name="connsiteY4" fmla="*/ 221211 h 50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0485">
                <a:moveTo>
                  <a:pt x="439727" y="0"/>
                </a:moveTo>
                <a:lnTo>
                  <a:pt x="855188" y="221211"/>
                </a:lnTo>
                <a:lnTo>
                  <a:pt x="852861" y="500485"/>
                </a:lnTo>
                <a:lnTo>
                  <a:pt x="0" y="500485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EB9F71A-254B-4D52-B363-C0A75ECA96D7}"/>
              </a:ext>
            </a:extLst>
          </p:cNvPr>
          <p:cNvSpPr/>
          <p:nvPr userDrawn="1"/>
        </p:nvSpPr>
        <p:spPr>
          <a:xfrm>
            <a:off x="6469865" y="4763418"/>
            <a:ext cx="641391" cy="380083"/>
          </a:xfrm>
          <a:custGeom>
            <a:avLst/>
            <a:gdLst>
              <a:gd name="connsiteX0" fmla="*/ 439727 w 855188"/>
              <a:gd name="connsiteY0" fmla="*/ 0 h 506777"/>
              <a:gd name="connsiteX1" fmla="*/ 855188 w 855188"/>
              <a:gd name="connsiteY1" fmla="*/ 221211 h 506777"/>
              <a:gd name="connsiteX2" fmla="*/ 852808 w 855188"/>
              <a:gd name="connsiteY2" fmla="*/ 506777 h 506777"/>
              <a:gd name="connsiteX3" fmla="*/ 0 w 855188"/>
              <a:gd name="connsiteY3" fmla="*/ 506777 h 506777"/>
              <a:gd name="connsiteX4" fmla="*/ 0 w 855188"/>
              <a:gd name="connsiteY4" fmla="*/ 221211 h 50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6777">
                <a:moveTo>
                  <a:pt x="439727" y="0"/>
                </a:moveTo>
                <a:lnTo>
                  <a:pt x="855188" y="221211"/>
                </a:lnTo>
                <a:lnTo>
                  <a:pt x="852808" y="506777"/>
                </a:lnTo>
                <a:lnTo>
                  <a:pt x="0" y="506777"/>
                </a:lnTo>
                <a:lnTo>
                  <a:pt x="0" y="221211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E218E9C-1291-4C5F-98A9-EB57C5B368AA}"/>
              </a:ext>
            </a:extLst>
          </p:cNvPr>
          <p:cNvSpPr/>
          <p:nvPr userDrawn="1"/>
        </p:nvSpPr>
        <p:spPr>
          <a:xfrm>
            <a:off x="7160201" y="4775355"/>
            <a:ext cx="641391" cy="368145"/>
          </a:xfrm>
          <a:custGeom>
            <a:avLst/>
            <a:gdLst>
              <a:gd name="connsiteX0" fmla="*/ 439727 w 855188"/>
              <a:gd name="connsiteY0" fmla="*/ 0 h 490860"/>
              <a:gd name="connsiteX1" fmla="*/ 855188 w 855188"/>
              <a:gd name="connsiteY1" fmla="*/ 221211 h 490860"/>
              <a:gd name="connsiteX2" fmla="*/ 852941 w 855188"/>
              <a:gd name="connsiteY2" fmla="*/ 490860 h 490860"/>
              <a:gd name="connsiteX3" fmla="*/ 0 w 855188"/>
              <a:gd name="connsiteY3" fmla="*/ 490860 h 490860"/>
              <a:gd name="connsiteX4" fmla="*/ 0 w 855188"/>
              <a:gd name="connsiteY4" fmla="*/ 221211 h 49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490860">
                <a:moveTo>
                  <a:pt x="439727" y="0"/>
                </a:moveTo>
                <a:lnTo>
                  <a:pt x="855188" y="221211"/>
                </a:lnTo>
                <a:lnTo>
                  <a:pt x="852941" y="490860"/>
                </a:lnTo>
                <a:lnTo>
                  <a:pt x="0" y="490860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5AF648A-4BF7-4F91-9873-44723D668A40}"/>
              </a:ext>
            </a:extLst>
          </p:cNvPr>
          <p:cNvSpPr/>
          <p:nvPr userDrawn="1"/>
        </p:nvSpPr>
        <p:spPr>
          <a:xfrm>
            <a:off x="7519893" y="414302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3F0254-CB27-4424-99C8-5D017646EA18}"/>
              </a:ext>
            </a:extLst>
          </p:cNvPr>
          <p:cNvSpPr/>
          <p:nvPr userDrawn="1"/>
        </p:nvSpPr>
        <p:spPr>
          <a:xfrm>
            <a:off x="7859933" y="4763418"/>
            <a:ext cx="641391" cy="380083"/>
          </a:xfrm>
          <a:custGeom>
            <a:avLst/>
            <a:gdLst>
              <a:gd name="connsiteX0" fmla="*/ 439727 w 855188"/>
              <a:gd name="connsiteY0" fmla="*/ 0 h 506777"/>
              <a:gd name="connsiteX1" fmla="*/ 855188 w 855188"/>
              <a:gd name="connsiteY1" fmla="*/ 221211 h 506777"/>
              <a:gd name="connsiteX2" fmla="*/ 852808 w 855188"/>
              <a:gd name="connsiteY2" fmla="*/ 506777 h 506777"/>
              <a:gd name="connsiteX3" fmla="*/ 0 w 855188"/>
              <a:gd name="connsiteY3" fmla="*/ 506777 h 506777"/>
              <a:gd name="connsiteX4" fmla="*/ 0 w 855188"/>
              <a:gd name="connsiteY4" fmla="*/ 221211 h 50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6777">
                <a:moveTo>
                  <a:pt x="439727" y="0"/>
                </a:moveTo>
                <a:lnTo>
                  <a:pt x="855188" y="221211"/>
                </a:lnTo>
                <a:lnTo>
                  <a:pt x="852808" y="506777"/>
                </a:lnTo>
                <a:lnTo>
                  <a:pt x="0" y="506777"/>
                </a:lnTo>
                <a:lnTo>
                  <a:pt x="0" y="221211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EAA76B9-A02A-428F-BAAF-F0DB0090BDF7}"/>
              </a:ext>
            </a:extLst>
          </p:cNvPr>
          <p:cNvSpPr/>
          <p:nvPr userDrawn="1"/>
        </p:nvSpPr>
        <p:spPr>
          <a:xfrm>
            <a:off x="8559665" y="4775355"/>
            <a:ext cx="584336" cy="368145"/>
          </a:xfrm>
          <a:custGeom>
            <a:avLst/>
            <a:gdLst>
              <a:gd name="connsiteX0" fmla="*/ 439727 w 779115"/>
              <a:gd name="connsiteY0" fmla="*/ 0 h 490860"/>
              <a:gd name="connsiteX1" fmla="*/ 779115 w 779115"/>
              <a:gd name="connsiteY1" fmla="*/ 180706 h 490860"/>
              <a:gd name="connsiteX2" fmla="*/ 779115 w 779115"/>
              <a:gd name="connsiteY2" fmla="*/ 490860 h 490860"/>
              <a:gd name="connsiteX3" fmla="*/ 0 w 779115"/>
              <a:gd name="connsiteY3" fmla="*/ 490860 h 490860"/>
              <a:gd name="connsiteX4" fmla="*/ 0 w 779115"/>
              <a:gd name="connsiteY4" fmla="*/ 221211 h 49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115" h="490860">
                <a:moveTo>
                  <a:pt x="439727" y="0"/>
                </a:moveTo>
                <a:lnTo>
                  <a:pt x="779115" y="180706"/>
                </a:lnTo>
                <a:lnTo>
                  <a:pt x="779115" y="490860"/>
                </a:lnTo>
                <a:lnTo>
                  <a:pt x="0" y="490860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D89CCDF-5339-4E38-A96A-F2FAD84D1289}"/>
              </a:ext>
            </a:extLst>
          </p:cNvPr>
          <p:cNvSpPr/>
          <p:nvPr userDrawn="1"/>
        </p:nvSpPr>
        <p:spPr>
          <a:xfrm>
            <a:off x="8237432" y="162086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841504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34" Type="http://schemas.openxmlformats.org/officeDocument/2006/relationships/image" Target="../media/image122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33" Type="http://schemas.openxmlformats.org/officeDocument/2006/relationships/image" Target="../media/image121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5" Type="http://schemas.openxmlformats.org/officeDocument/2006/relationships/image" Target="../media/image93.jpe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jpg"/><Relationship Id="rId19" Type="http://schemas.openxmlformats.org/officeDocument/2006/relationships/image" Target="../media/image107.png"/><Relationship Id="rId31" Type="http://schemas.openxmlformats.org/officeDocument/2006/relationships/image" Target="../media/image119.png"/><Relationship Id="rId4" Type="http://schemas.openxmlformats.org/officeDocument/2006/relationships/image" Target="../media/image92.png"/><Relationship Id="rId9" Type="http://schemas.openxmlformats.org/officeDocument/2006/relationships/image" Target="../media/image97.jpg"/><Relationship Id="rId14" Type="http://schemas.openxmlformats.org/officeDocument/2006/relationships/image" Target="../media/image102.png"/><Relationship Id="rId22" Type="http://schemas.openxmlformats.org/officeDocument/2006/relationships/image" Target="../media/image110.jpe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Relationship Id="rId8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27.jpeg"/><Relationship Id="rId21" Type="http://schemas.openxmlformats.org/officeDocument/2006/relationships/image" Target="../media/image145.jp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49.jpg"/><Relationship Id="rId2" Type="http://schemas.openxmlformats.org/officeDocument/2006/relationships/image" Target="../media/image126.jpg"/><Relationship Id="rId16" Type="http://schemas.openxmlformats.org/officeDocument/2006/relationships/image" Target="../media/image140.png"/><Relationship Id="rId20" Type="http://schemas.openxmlformats.org/officeDocument/2006/relationships/image" Target="../media/image144.jpg"/><Relationship Id="rId29" Type="http://schemas.openxmlformats.org/officeDocument/2006/relationships/image" Target="../media/image15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24" Type="http://schemas.openxmlformats.org/officeDocument/2006/relationships/image" Target="../media/image148.jpg"/><Relationship Id="rId32" Type="http://schemas.openxmlformats.org/officeDocument/2006/relationships/image" Target="../media/image156.jp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23" Type="http://schemas.openxmlformats.org/officeDocument/2006/relationships/image" Target="../media/image147.jpg"/><Relationship Id="rId28" Type="http://schemas.openxmlformats.org/officeDocument/2006/relationships/image" Target="../media/image152.pn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55.jp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Relationship Id="rId22" Type="http://schemas.openxmlformats.org/officeDocument/2006/relationships/image" Target="../media/image146.jpg"/><Relationship Id="rId27" Type="http://schemas.openxmlformats.org/officeDocument/2006/relationships/image" Target="../media/image151.svg"/><Relationship Id="rId30" Type="http://schemas.openxmlformats.org/officeDocument/2006/relationships/image" Target="../media/image1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27.jpeg"/><Relationship Id="rId21" Type="http://schemas.openxmlformats.org/officeDocument/2006/relationships/image" Target="../media/image145.jp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49.jpg"/><Relationship Id="rId2" Type="http://schemas.openxmlformats.org/officeDocument/2006/relationships/image" Target="../media/image126.jpg"/><Relationship Id="rId16" Type="http://schemas.openxmlformats.org/officeDocument/2006/relationships/image" Target="../media/image140.png"/><Relationship Id="rId20" Type="http://schemas.openxmlformats.org/officeDocument/2006/relationships/image" Target="../media/image144.jpg"/><Relationship Id="rId29" Type="http://schemas.openxmlformats.org/officeDocument/2006/relationships/image" Target="../media/image15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24" Type="http://schemas.openxmlformats.org/officeDocument/2006/relationships/image" Target="../media/image148.jpg"/><Relationship Id="rId32" Type="http://schemas.openxmlformats.org/officeDocument/2006/relationships/image" Target="../media/image156.jp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23" Type="http://schemas.openxmlformats.org/officeDocument/2006/relationships/image" Target="../media/image147.jpg"/><Relationship Id="rId28" Type="http://schemas.openxmlformats.org/officeDocument/2006/relationships/image" Target="../media/image152.pn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55.jp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Relationship Id="rId22" Type="http://schemas.openxmlformats.org/officeDocument/2006/relationships/image" Target="../media/image146.jpg"/><Relationship Id="rId27" Type="http://schemas.openxmlformats.org/officeDocument/2006/relationships/image" Target="../media/image151.svg"/><Relationship Id="rId30" Type="http://schemas.openxmlformats.org/officeDocument/2006/relationships/image" Target="../media/image154.jp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0.png"/><Relationship Id="rId21" Type="http://schemas.openxmlformats.org/officeDocument/2006/relationships/image" Target="../media/image145.jpg"/><Relationship Id="rId42" Type="http://schemas.openxmlformats.org/officeDocument/2006/relationships/image" Target="../media/image166.png"/><Relationship Id="rId47" Type="http://schemas.openxmlformats.org/officeDocument/2006/relationships/image" Target="../media/image171.png"/><Relationship Id="rId63" Type="http://schemas.openxmlformats.org/officeDocument/2006/relationships/image" Target="../media/image111.png"/><Relationship Id="rId68" Type="http://schemas.openxmlformats.org/officeDocument/2006/relationships/image" Target="../media/image183.png"/><Relationship Id="rId16" Type="http://schemas.openxmlformats.org/officeDocument/2006/relationships/image" Target="../media/image140.png"/><Relationship Id="rId11" Type="http://schemas.openxmlformats.org/officeDocument/2006/relationships/image" Target="../media/image135.svg"/><Relationship Id="rId24" Type="http://schemas.openxmlformats.org/officeDocument/2006/relationships/image" Target="../media/image148.jpg"/><Relationship Id="rId32" Type="http://schemas.openxmlformats.org/officeDocument/2006/relationships/image" Target="../media/image156.jpg"/><Relationship Id="rId37" Type="http://schemas.openxmlformats.org/officeDocument/2006/relationships/image" Target="../media/image161.tiff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53" Type="http://schemas.openxmlformats.org/officeDocument/2006/relationships/image" Target="../media/image177.png"/><Relationship Id="rId58" Type="http://schemas.openxmlformats.org/officeDocument/2006/relationships/image" Target="../media/image106.png"/><Relationship Id="rId66" Type="http://schemas.openxmlformats.org/officeDocument/2006/relationships/image" Target="../media/image116.png"/><Relationship Id="rId74" Type="http://schemas.openxmlformats.org/officeDocument/2006/relationships/image" Target="../media/image189.png"/><Relationship Id="rId79" Type="http://schemas.openxmlformats.org/officeDocument/2006/relationships/image" Target="../media/image194.png"/><Relationship Id="rId5" Type="http://schemas.openxmlformats.org/officeDocument/2006/relationships/image" Target="../media/image129.svg"/><Relationship Id="rId61" Type="http://schemas.openxmlformats.org/officeDocument/2006/relationships/image" Target="../media/image109.png"/><Relationship Id="rId19" Type="http://schemas.openxmlformats.org/officeDocument/2006/relationships/image" Target="../media/image143.svg"/><Relationship Id="rId14" Type="http://schemas.openxmlformats.org/officeDocument/2006/relationships/image" Target="../media/image138.png"/><Relationship Id="rId22" Type="http://schemas.openxmlformats.org/officeDocument/2006/relationships/image" Target="../media/image146.jpg"/><Relationship Id="rId27" Type="http://schemas.openxmlformats.org/officeDocument/2006/relationships/image" Target="../media/image151.svg"/><Relationship Id="rId30" Type="http://schemas.openxmlformats.org/officeDocument/2006/relationships/image" Target="../media/image154.jpg"/><Relationship Id="rId35" Type="http://schemas.openxmlformats.org/officeDocument/2006/relationships/image" Target="../media/image159.svg"/><Relationship Id="rId43" Type="http://schemas.openxmlformats.org/officeDocument/2006/relationships/image" Target="../media/image167.png"/><Relationship Id="rId48" Type="http://schemas.openxmlformats.org/officeDocument/2006/relationships/image" Target="../media/image172.svg"/><Relationship Id="rId56" Type="http://schemas.openxmlformats.org/officeDocument/2006/relationships/image" Target="../media/image180.png"/><Relationship Id="rId64" Type="http://schemas.openxmlformats.org/officeDocument/2006/relationships/image" Target="../media/image112.png"/><Relationship Id="rId69" Type="http://schemas.openxmlformats.org/officeDocument/2006/relationships/image" Target="../media/image184.png"/><Relationship Id="rId77" Type="http://schemas.openxmlformats.org/officeDocument/2006/relationships/image" Target="../media/image192.svg"/><Relationship Id="rId8" Type="http://schemas.openxmlformats.org/officeDocument/2006/relationships/image" Target="../media/image132.png"/><Relationship Id="rId51" Type="http://schemas.openxmlformats.org/officeDocument/2006/relationships/image" Target="../media/image175.png"/><Relationship Id="rId72" Type="http://schemas.openxmlformats.org/officeDocument/2006/relationships/image" Target="../media/image187.svg"/><Relationship Id="rId80" Type="http://schemas.openxmlformats.org/officeDocument/2006/relationships/image" Target="../media/image195.png"/><Relationship Id="rId3" Type="http://schemas.openxmlformats.org/officeDocument/2006/relationships/image" Target="../media/image127.jpe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49.jp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70.jpeg"/><Relationship Id="rId59" Type="http://schemas.openxmlformats.org/officeDocument/2006/relationships/image" Target="../media/image107.png"/><Relationship Id="rId67" Type="http://schemas.openxmlformats.org/officeDocument/2006/relationships/image" Target="../media/image182.png"/><Relationship Id="rId20" Type="http://schemas.openxmlformats.org/officeDocument/2006/relationships/image" Target="../media/image144.jpg"/><Relationship Id="rId41" Type="http://schemas.openxmlformats.org/officeDocument/2006/relationships/image" Target="../media/image165.svg"/><Relationship Id="rId54" Type="http://schemas.openxmlformats.org/officeDocument/2006/relationships/image" Target="../media/image178.png"/><Relationship Id="rId62" Type="http://schemas.openxmlformats.org/officeDocument/2006/relationships/image" Target="../media/image110.jpeg"/><Relationship Id="rId70" Type="http://schemas.openxmlformats.org/officeDocument/2006/relationships/image" Target="../media/image185.png"/><Relationship Id="rId75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5" Type="http://schemas.openxmlformats.org/officeDocument/2006/relationships/image" Target="../media/image139.svg"/><Relationship Id="rId23" Type="http://schemas.openxmlformats.org/officeDocument/2006/relationships/image" Target="../media/image147.jp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49" Type="http://schemas.openxmlformats.org/officeDocument/2006/relationships/image" Target="../media/image173.png"/><Relationship Id="rId57" Type="http://schemas.openxmlformats.org/officeDocument/2006/relationships/image" Target="../media/image181.svg"/><Relationship Id="rId10" Type="http://schemas.openxmlformats.org/officeDocument/2006/relationships/image" Target="../media/image134.png"/><Relationship Id="rId31" Type="http://schemas.openxmlformats.org/officeDocument/2006/relationships/image" Target="../media/image155.jpg"/><Relationship Id="rId44" Type="http://schemas.openxmlformats.org/officeDocument/2006/relationships/image" Target="../media/image168.png"/><Relationship Id="rId52" Type="http://schemas.openxmlformats.org/officeDocument/2006/relationships/image" Target="../media/image176.svg"/><Relationship Id="rId60" Type="http://schemas.openxmlformats.org/officeDocument/2006/relationships/image" Target="../media/image108.png"/><Relationship Id="rId65" Type="http://schemas.openxmlformats.org/officeDocument/2006/relationships/image" Target="../media/image115.png"/><Relationship Id="rId73" Type="http://schemas.openxmlformats.org/officeDocument/2006/relationships/image" Target="../media/image188.jpeg"/><Relationship Id="rId78" Type="http://schemas.openxmlformats.org/officeDocument/2006/relationships/image" Target="../media/image193.pn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39" Type="http://schemas.openxmlformats.org/officeDocument/2006/relationships/image" Target="../media/image163.svg"/><Relationship Id="rId34" Type="http://schemas.openxmlformats.org/officeDocument/2006/relationships/image" Target="../media/image158.png"/><Relationship Id="rId50" Type="http://schemas.openxmlformats.org/officeDocument/2006/relationships/image" Target="../media/image174.svg"/><Relationship Id="rId55" Type="http://schemas.openxmlformats.org/officeDocument/2006/relationships/image" Target="../media/image179.svg"/><Relationship Id="rId76" Type="http://schemas.openxmlformats.org/officeDocument/2006/relationships/image" Target="../media/image191.png"/><Relationship Id="rId7" Type="http://schemas.openxmlformats.org/officeDocument/2006/relationships/image" Target="../media/image131.svg"/><Relationship Id="rId71" Type="http://schemas.openxmlformats.org/officeDocument/2006/relationships/image" Target="../media/image186.png"/><Relationship Id="rId2" Type="http://schemas.openxmlformats.org/officeDocument/2006/relationships/image" Target="../media/image126.jpg"/><Relationship Id="rId29" Type="http://schemas.openxmlformats.org/officeDocument/2006/relationships/image" Target="../media/image153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13" Type="http://schemas.openxmlformats.org/officeDocument/2006/relationships/image" Target="../media/image197.jpeg"/><Relationship Id="rId3" Type="http://schemas.openxmlformats.org/officeDocument/2006/relationships/image" Target="../media/image199.png"/><Relationship Id="rId7" Type="http://schemas.openxmlformats.org/officeDocument/2006/relationships/image" Target="../media/image136.png"/><Relationship Id="rId12" Type="http://schemas.openxmlformats.org/officeDocument/2006/relationships/image" Target="../media/image206.sv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svg"/><Relationship Id="rId11" Type="http://schemas.openxmlformats.org/officeDocument/2006/relationships/image" Target="../media/image205.png"/><Relationship Id="rId5" Type="http://schemas.openxmlformats.org/officeDocument/2006/relationships/image" Target="../media/image201.png"/><Relationship Id="rId10" Type="http://schemas.openxmlformats.org/officeDocument/2006/relationships/image" Target="../media/image204.svg"/><Relationship Id="rId4" Type="http://schemas.openxmlformats.org/officeDocument/2006/relationships/image" Target="../media/image200.svg"/><Relationship Id="rId9" Type="http://schemas.openxmlformats.org/officeDocument/2006/relationships/image" Target="../media/image2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5" Type="http://schemas.openxmlformats.org/officeDocument/2006/relationships/image" Target="../media/image207.png"/><Relationship Id="rId4" Type="http://schemas.openxmlformats.org/officeDocument/2006/relationships/image" Target="../media/image210.svg"/><Relationship Id="rId9" Type="http://schemas.openxmlformats.org/officeDocument/2006/relationships/image" Target="../media/image2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11" Type="http://schemas.openxmlformats.org/officeDocument/2006/relationships/image" Target="../media/image172.svg"/><Relationship Id="rId5" Type="http://schemas.openxmlformats.org/officeDocument/2006/relationships/image" Target="../media/image207.png"/><Relationship Id="rId10" Type="http://schemas.openxmlformats.org/officeDocument/2006/relationships/image" Target="../media/image171.png"/><Relationship Id="rId4" Type="http://schemas.openxmlformats.org/officeDocument/2006/relationships/image" Target="../media/image210.svg"/><Relationship Id="rId9" Type="http://schemas.openxmlformats.org/officeDocument/2006/relationships/image" Target="../media/image2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11" Type="http://schemas.openxmlformats.org/officeDocument/2006/relationships/image" Target="../media/image172.svg"/><Relationship Id="rId5" Type="http://schemas.openxmlformats.org/officeDocument/2006/relationships/image" Target="../media/image207.png"/><Relationship Id="rId10" Type="http://schemas.openxmlformats.org/officeDocument/2006/relationships/image" Target="../media/image171.png"/><Relationship Id="rId4" Type="http://schemas.openxmlformats.org/officeDocument/2006/relationships/image" Target="../media/image210.svg"/><Relationship Id="rId9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png"/><Relationship Id="rId7" Type="http://schemas.openxmlformats.org/officeDocument/2006/relationships/image" Target="../media/image217.sv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jpeg"/><Relationship Id="rId4" Type="http://schemas.openxmlformats.org/officeDocument/2006/relationships/image" Target="../media/image214.svg"/><Relationship Id="rId9" Type="http://schemas.openxmlformats.org/officeDocument/2006/relationships/image" Target="../media/image219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5.png"/><Relationship Id="rId21" Type="http://schemas.openxmlformats.org/officeDocument/2006/relationships/image" Target="../media/image231.svg"/><Relationship Id="rId7" Type="http://schemas.openxmlformats.org/officeDocument/2006/relationships/image" Target="../media/image217.svg"/><Relationship Id="rId12" Type="http://schemas.openxmlformats.org/officeDocument/2006/relationships/image" Target="../media/image222.png"/><Relationship Id="rId17" Type="http://schemas.openxmlformats.org/officeDocument/2006/relationships/image" Target="../media/image227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jpeg"/><Relationship Id="rId23" Type="http://schemas.openxmlformats.org/officeDocument/2006/relationships/image" Target="../media/image233.svg"/><Relationship Id="rId10" Type="http://schemas.openxmlformats.org/officeDocument/2006/relationships/image" Target="../media/image220.jpeg"/><Relationship Id="rId19" Type="http://schemas.openxmlformats.org/officeDocument/2006/relationships/image" Target="../media/image229.png"/><Relationship Id="rId4" Type="http://schemas.openxmlformats.org/officeDocument/2006/relationships/image" Target="../media/image214.svg"/><Relationship Id="rId9" Type="http://schemas.openxmlformats.org/officeDocument/2006/relationships/image" Target="../media/image219.jpeg"/><Relationship Id="rId14" Type="http://schemas.openxmlformats.org/officeDocument/2006/relationships/image" Target="../media/image224.svg"/><Relationship Id="rId22" Type="http://schemas.openxmlformats.org/officeDocument/2006/relationships/image" Target="../media/image23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svg"/><Relationship Id="rId13" Type="http://schemas.openxmlformats.org/officeDocument/2006/relationships/image" Target="../media/image240.png"/><Relationship Id="rId3" Type="http://schemas.openxmlformats.org/officeDocument/2006/relationships/image" Target="../media/image234.png"/><Relationship Id="rId7" Type="http://schemas.openxmlformats.org/officeDocument/2006/relationships/image" Target="../media/image207.png"/><Relationship Id="rId12" Type="http://schemas.openxmlformats.org/officeDocument/2006/relationships/image" Target="../media/image23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7.svg"/><Relationship Id="rId11" Type="http://schemas.openxmlformats.org/officeDocument/2006/relationships/image" Target="../media/image238.png"/><Relationship Id="rId5" Type="http://schemas.openxmlformats.org/officeDocument/2006/relationships/image" Target="../media/image236.png"/><Relationship Id="rId10" Type="http://schemas.openxmlformats.org/officeDocument/2006/relationships/image" Target="../media/image212.svg"/><Relationship Id="rId4" Type="http://schemas.openxmlformats.org/officeDocument/2006/relationships/image" Target="../media/image235.svg"/><Relationship Id="rId9" Type="http://schemas.openxmlformats.org/officeDocument/2006/relationships/image" Target="../media/image211.png"/><Relationship Id="rId14" Type="http://schemas.openxmlformats.org/officeDocument/2006/relationships/image" Target="../media/image24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svg"/><Relationship Id="rId13" Type="http://schemas.openxmlformats.org/officeDocument/2006/relationships/image" Target="../media/image239.svg"/><Relationship Id="rId3" Type="http://schemas.openxmlformats.org/officeDocument/2006/relationships/image" Target="../media/image242.png"/><Relationship Id="rId7" Type="http://schemas.openxmlformats.org/officeDocument/2006/relationships/image" Target="../media/image207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7.svg"/><Relationship Id="rId11" Type="http://schemas.openxmlformats.org/officeDocument/2006/relationships/image" Target="../media/image213.png"/><Relationship Id="rId5" Type="http://schemas.openxmlformats.org/officeDocument/2006/relationships/image" Target="../media/image236.png"/><Relationship Id="rId10" Type="http://schemas.openxmlformats.org/officeDocument/2006/relationships/image" Target="../media/image212.svg"/><Relationship Id="rId4" Type="http://schemas.openxmlformats.org/officeDocument/2006/relationships/image" Target="../media/image243.svg"/><Relationship Id="rId9" Type="http://schemas.openxmlformats.org/officeDocument/2006/relationships/image" Target="../media/image2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44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5" Type="http://schemas.openxmlformats.org/officeDocument/2006/relationships/image" Target="../media/image207.png"/><Relationship Id="rId10" Type="http://schemas.openxmlformats.org/officeDocument/2006/relationships/image" Target="../media/image247.png"/><Relationship Id="rId4" Type="http://schemas.openxmlformats.org/officeDocument/2006/relationships/image" Target="../media/image245.svg"/><Relationship Id="rId9" Type="http://schemas.openxmlformats.org/officeDocument/2006/relationships/image" Target="../media/image2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44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5" Type="http://schemas.openxmlformats.org/officeDocument/2006/relationships/image" Target="../media/image207.png"/><Relationship Id="rId4" Type="http://schemas.openxmlformats.org/officeDocument/2006/relationships/image" Target="../media/image245.svg"/><Relationship Id="rId9" Type="http://schemas.openxmlformats.org/officeDocument/2006/relationships/image" Target="../media/image2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49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5" Type="http://schemas.openxmlformats.org/officeDocument/2006/relationships/image" Target="../media/image207.png"/><Relationship Id="rId4" Type="http://schemas.openxmlformats.org/officeDocument/2006/relationships/image" Target="../media/image250.svg"/><Relationship Id="rId9" Type="http://schemas.openxmlformats.org/officeDocument/2006/relationships/image" Target="../media/image2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26" Type="http://schemas.openxmlformats.org/officeDocument/2006/relationships/image" Target="../media/image36.jpeg"/><Relationship Id="rId3" Type="http://schemas.openxmlformats.org/officeDocument/2006/relationships/image" Target="../media/image20.jpeg"/><Relationship Id="rId21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9.jpeg"/><Relationship Id="rId16" Type="http://schemas.openxmlformats.org/officeDocument/2006/relationships/image" Target="../media/image18.png"/><Relationship Id="rId20" Type="http://schemas.openxmlformats.org/officeDocument/2006/relationships/image" Target="../media/image30.png"/><Relationship Id="rId29" Type="http://schemas.openxmlformats.org/officeDocument/2006/relationships/image" Target="../media/image3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11" Type="http://schemas.openxmlformats.org/officeDocument/2006/relationships/image" Target="../media/image22.png"/><Relationship Id="rId24" Type="http://schemas.openxmlformats.org/officeDocument/2006/relationships/image" Target="../media/image34.png"/><Relationship Id="rId5" Type="http://schemas.openxmlformats.org/officeDocument/2006/relationships/image" Target="../media/image17.jpeg"/><Relationship Id="rId15" Type="http://schemas.openxmlformats.org/officeDocument/2006/relationships/image" Target="../media/image26.jpeg"/><Relationship Id="rId23" Type="http://schemas.openxmlformats.org/officeDocument/2006/relationships/image" Target="../media/image33.jpeg"/><Relationship Id="rId28" Type="http://schemas.openxmlformats.org/officeDocument/2006/relationships/image" Target="../media/image38.jpeg"/><Relationship Id="rId10" Type="http://schemas.openxmlformats.org/officeDocument/2006/relationships/image" Target="../media/image16.png"/><Relationship Id="rId19" Type="http://schemas.openxmlformats.org/officeDocument/2006/relationships/image" Target="../media/image29.png"/><Relationship Id="rId31" Type="http://schemas.openxmlformats.org/officeDocument/2006/relationships/image" Target="../media/image13.png"/><Relationship Id="rId4" Type="http://schemas.openxmlformats.org/officeDocument/2006/relationships/image" Target="../media/image21.jpeg"/><Relationship Id="rId9" Type="http://schemas.openxmlformats.org/officeDocument/2006/relationships/image" Target="../media/image15.png"/><Relationship Id="rId14" Type="http://schemas.openxmlformats.org/officeDocument/2006/relationships/image" Target="../media/image25.png"/><Relationship Id="rId22" Type="http://schemas.openxmlformats.org/officeDocument/2006/relationships/image" Target="../media/image32.png"/><Relationship Id="rId27" Type="http://schemas.openxmlformats.org/officeDocument/2006/relationships/image" Target="../media/image37.jpeg"/><Relationship Id="rId30" Type="http://schemas.openxmlformats.org/officeDocument/2006/relationships/image" Target="../media/image40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image" Target="../media/image212.svg"/><Relationship Id="rId3" Type="http://schemas.openxmlformats.org/officeDocument/2006/relationships/image" Target="../media/image249.png"/><Relationship Id="rId21" Type="http://schemas.openxmlformats.org/officeDocument/2006/relationships/image" Target="../media/image236.png"/><Relationship Id="rId7" Type="http://schemas.openxmlformats.org/officeDocument/2006/relationships/image" Target="../media/image254.svg"/><Relationship Id="rId12" Type="http://schemas.openxmlformats.org/officeDocument/2006/relationships/image" Target="../media/image190.png"/><Relationship Id="rId17" Type="http://schemas.openxmlformats.org/officeDocument/2006/relationships/image" Target="../media/image2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8.sv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3.png"/><Relationship Id="rId11" Type="http://schemas.openxmlformats.org/officeDocument/2006/relationships/image" Target="../media/image189.png"/><Relationship Id="rId24" Type="http://schemas.openxmlformats.org/officeDocument/2006/relationships/image" Target="../media/image239.svg"/><Relationship Id="rId5" Type="http://schemas.openxmlformats.org/officeDocument/2006/relationships/image" Target="../media/image252.png"/><Relationship Id="rId15" Type="http://schemas.openxmlformats.org/officeDocument/2006/relationships/image" Target="../media/image207.png"/><Relationship Id="rId23" Type="http://schemas.openxmlformats.org/officeDocument/2006/relationships/image" Target="../media/image238.png"/><Relationship Id="rId10" Type="http://schemas.openxmlformats.org/officeDocument/2006/relationships/image" Target="../media/image188.jpeg"/><Relationship Id="rId19" Type="http://schemas.openxmlformats.org/officeDocument/2006/relationships/image" Target="../media/image213.png"/><Relationship Id="rId4" Type="http://schemas.openxmlformats.org/officeDocument/2006/relationships/image" Target="../media/image250.svg"/><Relationship Id="rId9" Type="http://schemas.openxmlformats.org/officeDocument/2006/relationships/image" Target="../media/image187.svg"/><Relationship Id="rId14" Type="http://schemas.openxmlformats.org/officeDocument/2006/relationships/image" Target="../media/image192.svg"/><Relationship Id="rId22" Type="http://schemas.openxmlformats.org/officeDocument/2006/relationships/image" Target="../media/image23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svg"/><Relationship Id="rId13" Type="http://schemas.openxmlformats.org/officeDocument/2006/relationships/image" Target="../media/image239.svg"/><Relationship Id="rId18" Type="http://schemas.openxmlformats.org/officeDocument/2006/relationships/image" Target="../media/image258.png"/><Relationship Id="rId3" Type="http://schemas.openxmlformats.org/officeDocument/2006/relationships/image" Target="../media/image182.png"/><Relationship Id="rId21" Type="http://schemas.openxmlformats.org/officeDocument/2006/relationships/image" Target="../media/image245.svg"/><Relationship Id="rId7" Type="http://schemas.openxmlformats.org/officeDocument/2006/relationships/image" Target="../media/image236.png"/><Relationship Id="rId12" Type="http://schemas.openxmlformats.org/officeDocument/2006/relationships/image" Target="../media/image238.png"/><Relationship Id="rId17" Type="http://schemas.openxmlformats.org/officeDocument/2006/relationships/image" Target="../media/image24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2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5.png"/><Relationship Id="rId11" Type="http://schemas.openxmlformats.org/officeDocument/2006/relationships/image" Target="../media/image257.png"/><Relationship Id="rId5" Type="http://schemas.openxmlformats.org/officeDocument/2006/relationships/image" Target="../media/image184.png"/><Relationship Id="rId15" Type="http://schemas.openxmlformats.org/officeDocument/2006/relationships/image" Target="../media/image210.svg"/><Relationship Id="rId23" Type="http://schemas.openxmlformats.org/officeDocument/2006/relationships/image" Target="../media/image254.svg"/><Relationship Id="rId10" Type="http://schemas.openxmlformats.org/officeDocument/2006/relationships/image" Target="../media/image157.png"/><Relationship Id="rId19" Type="http://schemas.openxmlformats.org/officeDocument/2006/relationships/image" Target="../media/image259.svg"/><Relationship Id="rId4" Type="http://schemas.openxmlformats.org/officeDocument/2006/relationships/image" Target="../media/image183.png"/><Relationship Id="rId9" Type="http://schemas.openxmlformats.org/officeDocument/2006/relationships/image" Target="../media/image256.png"/><Relationship Id="rId14" Type="http://schemas.openxmlformats.org/officeDocument/2006/relationships/image" Target="../media/image209.png"/><Relationship Id="rId22" Type="http://schemas.openxmlformats.org/officeDocument/2006/relationships/image" Target="../media/image2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svg"/><Relationship Id="rId13" Type="http://schemas.openxmlformats.org/officeDocument/2006/relationships/image" Target="../media/image239.svg"/><Relationship Id="rId3" Type="http://schemas.openxmlformats.org/officeDocument/2006/relationships/image" Target="../media/image182.png"/><Relationship Id="rId7" Type="http://schemas.openxmlformats.org/officeDocument/2006/relationships/image" Target="../media/image236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5.png"/><Relationship Id="rId11" Type="http://schemas.openxmlformats.org/officeDocument/2006/relationships/image" Target="../media/image257.png"/><Relationship Id="rId5" Type="http://schemas.openxmlformats.org/officeDocument/2006/relationships/image" Target="../media/image184.png"/><Relationship Id="rId10" Type="http://schemas.openxmlformats.org/officeDocument/2006/relationships/image" Target="../media/image157.png"/><Relationship Id="rId4" Type="http://schemas.openxmlformats.org/officeDocument/2006/relationships/image" Target="../media/image183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e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49.jpg"/><Relationship Id="rId3" Type="http://schemas.openxmlformats.org/officeDocument/2006/relationships/image" Target="../media/image10.pn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jpg"/><Relationship Id="rId11" Type="http://schemas.openxmlformats.org/officeDocument/2006/relationships/image" Target="../media/image47.jpg"/><Relationship Id="rId5" Type="http://schemas.openxmlformats.org/officeDocument/2006/relationships/image" Target="../media/image41.jpg"/><Relationship Id="rId15" Type="http://schemas.openxmlformats.org/officeDocument/2006/relationships/image" Target="../media/image51.png"/><Relationship Id="rId10" Type="http://schemas.openxmlformats.org/officeDocument/2006/relationships/image" Target="../media/image46.jpg"/><Relationship Id="rId4" Type="http://schemas.openxmlformats.org/officeDocument/2006/relationships/image" Target="../media/image31.png"/><Relationship Id="rId9" Type="http://schemas.openxmlformats.org/officeDocument/2006/relationships/image" Target="../media/image45.png"/><Relationship Id="rId14" Type="http://schemas.openxmlformats.org/officeDocument/2006/relationships/image" Target="../media/image5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2.png"/><Relationship Id="rId4" Type="http://schemas.openxmlformats.org/officeDocument/2006/relationships/image" Target="../media/image26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1.jpg"/><Relationship Id="rId4" Type="http://schemas.openxmlformats.org/officeDocument/2006/relationships/image" Target="../media/image27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3.jpg"/><Relationship Id="rId4" Type="http://schemas.openxmlformats.org/officeDocument/2006/relationships/image" Target="../media/image2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70.jpeg"/><Relationship Id="rId26" Type="http://schemas.openxmlformats.org/officeDocument/2006/relationships/image" Target="../media/image164.png"/><Relationship Id="rId39" Type="http://schemas.openxmlformats.org/officeDocument/2006/relationships/image" Target="../media/image210.svg"/><Relationship Id="rId21" Type="http://schemas.openxmlformats.org/officeDocument/2006/relationships/image" Target="../media/image172.svg"/><Relationship Id="rId34" Type="http://schemas.openxmlformats.org/officeDocument/2006/relationships/image" Target="../media/image175.png"/><Relationship Id="rId42" Type="http://schemas.openxmlformats.org/officeDocument/2006/relationships/image" Target="../media/image244.png"/><Relationship Id="rId47" Type="http://schemas.openxmlformats.org/officeDocument/2006/relationships/image" Target="../media/image254.svg"/><Relationship Id="rId7" Type="http://schemas.openxmlformats.org/officeDocument/2006/relationships/image" Target="../media/image187.svg"/><Relationship Id="rId2" Type="http://schemas.openxmlformats.org/officeDocument/2006/relationships/image" Target="../media/image196.png"/><Relationship Id="rId16" Type="http://schemas.openxmlformats.org/officeDocument/2006/relationships/image" Target="../media/image286.png"/><Relationship Id="rId29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11" Type="http://schemas.openxmlformats.org/officeDocument/2006/relationships/image" Target="../media/image178.png"/><Relationship Id="rId24" Type="http://schemas.openxmlformats.org/officeDocument/2006/relationships/image" Target="../media/image162.png"/><Relationship Id="rId32" Type="http://schemas.openxmlformats.org/officeDocument/2006/relationships/image" Target="../media/image287.png"/><Relationship Id="rId37" Type="http://schemas.openxmlformats.org/officeDocument/2006/relationships/image" Target="../media/image161.tiff"/><Relationship Id="rId40" Type="http://schemas.openxmlformats.org/officeDocument/2006/relationships/image" Target="../media/image242.png"/><Relationship Id="rId45" Type="http://schemas.openxmlformats.org/officeDocument/2006/relationships/image" Target="../media/image259.svg"/><Relationship Id="rId5" Type="http://schemas.openxmlformats.org/officeDocument/2006/relationships/image" Target="../media/image192.svg"/><Relationship Id="rId15" Type="http://schemas.openxmlformats.org/officeDocument/2006/relationships/image" Target="../media/image181.svg"/><Relationship Id="rId23" Type="http://schemas.openxmlformats.org/officeDocument/2006/relationships/image" Target="../media/image174.svg"/><Relationship Id="rId28" Type="http://schemas.openxmlformats.org/officeDocument/2006/relationships/image" Target="../media/image166.png"/><Relationship Id="rId36" Type="http://schemas.openxmlformats.org/officeDocument/2006/relationships/image" Target="../media/image160.png"/><Relationship Id="rId10" Type="http://schemas.openxmlformats.org/officeDocument/2006/relationships/image" Target="../media/image177.png"/><Relationship Id="rId19" Type="http://schemas.openxmlformats.org/officeDocument/2006/relationships/image" Target="../media/image157.png"/><Relationship Id="rId31" Type="http://schemas.openxmlformats.org/officeDocument/2006/relationships/image" Target="../media/image224.svg"/><Relationship Id="rId44" Type="http://schemas.openxmlformats.org/officeDocument/2006/relationships/image" Target="../media/image258.png"/><Relationship Id="rId4" Type="http://schemas.openxmlformats.org/officeDocument/2006/relationships/image" Target="../media/image191.png"/><Relationship Id="rId9" Type="http://schemas.openxmlformats.org/officeDocument/2006/relationships/image" Target="../media/image285.jpeg"/><Relationship Id="rId14" Type="http://schemas.openxmlformats.org/officeDocument/2006/relationships/image" Target="../media/image180.png"/><Relationship Id="rId22" Type="http://schemas.openxmlformats.org/officeDocument/2006/relationships/image" Target="../media/image173.png"/><Relationship Id="rId27" Type="http://schemas.openxmlformats.org/officeDocument/2006/relationships/image" Target="../media/image165.svg"/><Relationship Id="rId30" Type="http://schemas.openxmlformats.org/officeDocument/2006/relationships/image" Target="../media/image223.png"/><Relationship Id="rId35" Type="http://schemas.openxmlformats.org/officeDocument/2006/relationships/image" Target="../media/image176.svg"/><Relationship Id="rId43" Type="http://schemas.openxmlformats.org/officeDocument/2006/relationships/image" Target="../media/image245.svg"/><Relationship Id="rId8" Type="http://schemas.openxmlformats.org/officeDocument/2006/relationships/image" Target="../media/image284.png"/><Relationship Id="rId3" Type="http://schemas.openxmlformats.org/officeDocument/2006/relationships/image" Target="../media/image283.png"/><Relationship Id="rId12" Type="http://schemas.openxmlformats.org/officeDocument/2006/relationships/image" Target="../media/image179.svg"/><Relationship Id="rId17" Type="http://schemas.openxmlformats.org/officeDocument/2006/relationships/image" Target="../media/image169.png"/><Relationship Id="rId25" Type="http://schemas.openxmlformats.org/officeDocument/2006/relationships/image" Target="../media/image163.svg"/><Relationship Id="rId33" Type="http://schemas.openxmlformats.org/officeDocument/2006/relationships/image" Target="../media/image288.svg"/><Relationship Id="rId38" Type="http://schemas.openxmlformats.org/officeDocument/2006/relationships/image" Target="../media/image209.png"/><Relationship Id="rId46" Type="http://schemas.openxmlformats.org/officeDocument/2006/relationships/image" Target="../media/image253.png"/><Relationship Id="rId20" Type="http://schemas.openxmlformats.org/officeDocument/2006/relationships/image" Target="../media/image171.png"/><Relationship Id="rId41" Type="http://schemas.openxmlformats.org/officeDocument/2006/relationships/image" Target="../media/image243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jpg"/><Relationship Id="rId18" Type="http://schemas.openxmlformats.org/officeDocument/2006/relationships/image" Target="../media/image55.jpg"/><Relationship Id="rId26" Type="http://schemas.openxmlformats.org/officeDocument/2006/relationships/image" Target="../media/image63.jpg"/><Relationship Id="rId39" Type="http://schemas.openxmlformats.org/officeDocument/2006/relationships/image" Target="../media/image70.jpeg"/><Relationship Id="rId21" Type="http://schemas.openxmlformats.org/officeDocument/2006/relationships/image" Target="../media/image58.jpg"/><Relationship Id="rId34" Type="http://schemas.openxmlformats.org/officeDocument/2006/relationships/image" Target="../media/image20.jpe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7" Type="http://schemas.openxmlformats.org/officeDocument/2006/relationships/image" Target="../media/image44.jpg"/><Relationship Id="rId2" Type="http://schemas.openxmlformats.org/officeDocument/2006/relationships/image" Target="../media/image9.jpg"/><Relationship Id="rId16" Type="http://schemas.openxmlformats.org/officeDocument/2006/relationships/image" Target="../media/image53.jpg"/><Relationship Id="rId29" Type="http://schemas.openxmlformats.org/officeDocument/2006/relationships/image" Target="../media/image66.jpeg"/><Relationship Id="rId11" Type="http://schemas.openxmlformats.org/officeDocument/2006/relationships/image" Target="../media/image48.jpg"/><Relationship Id="rId24" Type="http://schemas.openxmlformats.org/officeDocument/2006/relationships/image" Target="../media/image61.jpg"/><Relationship Id="rId32" Type="http://schemas.openxmlformats.org/officeDocument/2006/relationships/image" Target="../media/image68.png"/><Relationship Id="rId37" Type="http://schemas.openxmlformats.org/officeDocument/2006/relationships/image" Target="../media/image15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" Type="http://schemas.openxmlformats.org/officeDocument/2006/relationships/image" Target="../media/image42.jpg"/><Relationship Id="rId19" Type="http://schemas.openxmlformats.org/officeDocument/2006/relationships/image" Target="../media/image56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Relationship Id="rId14" Type="http://schemas.openxmlformats.org/officeDocument/2006/relationships/image" Target="../media/image51.png"/><Relationship Id="rId22" Type="http://schemas.openxmlformats.org/officeDocument/2006/relationships/image" Target="../media/image59.jpg"/><Relationship Id="rId27" Type="http://schemas.openxmlformats.org/officeDocument/2006/relationships/image" Target="../media/image64.jpg"/><Relationship Id="rId30" Type="http://schemas.openxmlformats.org/officeDocument/2006/relationships/image" Target="../media/image31.png"/><Relationship Id="rId35" Type="http://schemas.openxmlformats.org/officeDocument/2006/relationships/image" Target="../media/image13.png"/><Relationship Id="rId43" Type="http://schemas.openxmlformats.org/officeDocument/2006/relationships/image" Target="../media/image74.jpeg"/><Relationship Id="rId48" Type="http://schemas.openxmlformats.org/officeDocument/2006/relationships/image" Target="../media/image79.png"/><Relationship Id="rId56" Type="http://schemas.openxmlformats.org/officeDocument/2006/relationships/image" Target="../media/image87.jpeg"/><Relationship Id="rId8" Type="http://schemas.openxmlformats.org/officeDocument/2006/relationships/image" Target="../media/image45.png"/><Relationship Id="rId51" Type="http://schemas.openxmlformats.org/officeDocument/2006/relationships/image" Target="../media/image82.png"/><Relationship Id="rId3" Type="http://schemas.openxmlformats.org/officeDocument/2006/relationships/image" Target="../media/image10.png"/><Relationship Id="rId12" Type="http://schemas.openxmlformats.org/officeDocument/2006/relationships/image" Target="../media/image49.jpg"/><Relationship Id="rId17" Type="http://schemas.openxmlformats.org/officeDocument/2006/relationships/image" Target="../media/image54.jpg"/><Relationship Id="rId25" Type="http://schemas.openxmlformats.org/officeDocument/2006/relationships/image" Target="../media/image62.jpg"/><Relationship Id="rId33" Type="http://schemas.openxmlformats.org/officeDocument/2006/relationships/image" Target="../media/image69.png"/><Relationship Id="rId38" Type="http://schemas.openxmlformats.org/officeDocument/2006/relationships/image" Target="../media/image26.jpeg"/><Relationship Id="rId46" Type="http://schemas.openxmlformats.org/officeDocument/2006/relationships/image" Target="../media/image77.png"/><Relationship Id="rId20" Type="http://schemas.openxmlformats.org/officeDocument/2006/relationships/image" Target="../media/image57.jpg"/><Relationship Id="rId41" Type="http://schemas.openxmlformats.org/officeDocument/2006/relationships/image" Target="../media/image72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jpg"/><Relationship Id="rId15" Type="http://schemas.openxmlformats.org/officeDocument/2006/relationships/image" Target="../media/image52.jpg"/><Relationship Id="rId23" Type="http://schemas.openxmlformats.org/officeDocument/2006/relationships/image" Target="../media/image60.jpg"/><Relationship Id="rId28" Type="http://schemas.openxmlformats.org/officeDocument/2006/relationships/image" Target="../media/image65.png"/><Relationship Id="rId36" Type="http://schemas.openxmlformats.org/officeDocument/2006/relationships/image" Target="../media/image14.png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10" Type="http://schemas.openxmlformats.org/officeDocument/2006/relationships/image" Target="../media/image47.jpg"/><Relationship Id="rId31" Type="http://schemas.openxmlformats.org/officeDocument/2006/relationships/image" Target="../media/image67.jpeg"/><Relationship Id="rId44" Type="http://schemas.openxmlformats.org/officeDocument/2006/relationships/image" Target="../media/image75.png"/><Relationship Id="rId52" Type="http://schemas.openxmlformats.org/officeDocument/2006/relationships/image" Target="../media/image83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13" Type="http://schemas.openxmlformats.org/officeDocument/2006/relationships/image" Target="../media/image289.png"/><Relationship Id="rId3" Type="http://schemas.openxmlformats.org/officeDocument/2006/relationships/image" Target="../media/image196.png"/><Relationship Id="rId7" Type="http://schemas.openxmlformats.org/officeDocument/2006/relationships/image" Target="../media/image171.png"/><Relationship Id="rId12" Type="http://schemas.openxmlformats.org/officeDocument/2006/relationships/image" Target="../media/image210.sv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11" Type="http://schemas.openxmlformats.org/officeDocument/2006/relationships/image" Target="../media/image209.png"/><Relationship Id="rId5" Type="http://schemas.openxmlformats.org/officeDocument/2006/relationships/image" Target="../media/image170.jpeg"/><Relationship Id="rId10" Type="http://schemas.openxmlformats.org/officeDocument/2006/relationships/image" Target="../media/image174.svg"/><Relationship Id="rId4" Type="http://schemas.openxmlformats.org/officeDocument/2006/relationships/image" Target="../media/image169.png"/><Relationship Id="rId9" Type="http://schemas.openxmlformats.org/officeDocument/2006/relationships/image" Target="../media/image17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13" Type="http://schemas.openxmlformats.org/officeDocument/2006/relationships/image" Target="../media/image289.png"/><Relationship Id="rId3" Type="http://schemas.openxmlformats.org/officeDocument/2006/relationships/image" Target="../media/image196.png"/><Relationship Id="rId7" Type="http://schemas.openxmlformats.org/officeDocument/2006/relationships/image" Target="../media/image171.png"/><Relationship Id="rId12" Type="http://schemas.openxmlformats.org/officeDocument/2006/relationships/image" Target="../media/image210.sv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11" Type="http://schemas.openxmlformats.org/officeDocument/2006/relationships/image" Target="../media/image209.png"/><Relationship Id="rId5" Type="http://schemas.openxmlformats.org/officeDocument/2006/relationships/image" Target="../media/image170.jpeg"/><Relationship Id="rId15" Type="http://schemas.openxmlformats.org/officeDocument/2006/relationships/image" Target="../media/image213.png"/><Relationship Id="rId10" Type="http://schemas.openxmlformats.org/officeDocument/2006/relationships/image" Target="../media/image174.svg"/><Relationship Id="rId4" Type="http://schemas.openxmlformats.org/officeDocument/2006/relationships/image" Target="../media/image169.png"/><Relationship Id="rId9" Type="http://schemas.openxmlformats.org/officeDocument/2006/relationships/image" Target="../media/image173.png"/><Relationship Id="rId14" Type="http://schemas.openxmlformats.org/officeDocument/2006/relationships/image" Target="../media/image29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svg"/><Relationship Id="rId3" Type="http://schemas.openxmlformats.org/officeDocument/2006/relationships/image" Target="../media/image174.svg"/><Relationship Id="rId7" Type="http://schemas.openxmlformats.org/officeDocument/2006/relationships/image" Target="../media/image20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3.png"/><Relationship Id="rId11" Type="http://schemas.openxmlformats.org/officeDocument/2006/relationships/image" Target="../media/image283.png"/><Relationship Id="rId5" Type="http://schemas.openxmlformats.org/officeDocument/2006/relationships/image" Target="../media/image210.svg"/><Relationship Id="rId10" Type="http://schemas.openxmlformats.org/officeDocument/2006/relationships/image" Target="../media/image212.svg"/><Relationship Id="rId4" Type="http://schemas.openxmlformats.org/officeDocument/2006/relationships/image" Target="../media/image209.png"/><Relationship Id="rId9" Type="http://schemas.openxmlformats.org/officeDocument/2006/relationships/image" Target="../media/image21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svg"/><Relationship Id="rId3" Type="http://schemas.openxmlformats.org/officeDocument/2006/relationships/image" Target="../media/image208.svg"/><Relationship Id="rId7" Type="http://schemas.openxmlformats.org/officeDocument/2006/relationships/image" Target="../media/image24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5" Type="http://schemas.openxmlformats.org/officeDocument/2006/relationships/image" Target="../media/image212.svg"/><Relationship Id="rId4" Type="http://schemas.openxmlformats.org/officeDocument/2006/relationships/image" Target="../media/image2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svg"/><Relationship Id="rId5" Type="http://schemas.openxmlformats.org/officeDocument/2006/relationships/image" Target="../media/image211.png"/><Relationship Id="rId4" Type="http://schemas.openxmlformats.org/officeDocument/2006/relationships/image" Target="../media/image208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svg"/><Relationship Id="rId3" Type="http://schemas.openxmlformats.org/officeDocument/2006/relationships/image" Target="../media/image208.svg"/><Relationship Id="rId7" Type="http://schemas.openxmlformats.org/officeDocument/2006/relationships/image" Target="../media/image24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5" Type="http://schemas.openxmlformats.org/officeDocument/2006/relationships/image" Target="../media/image212.svg"/><Relationship Id="rId4" Type="http://schemas.openxmlformats.org/officeDocument/2006/relationships/image" Target="../media/image21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90.png"/><Relationship Id="rId3" Type="http://schemas.openxmlformats.org/officeDocument/2006/relationships/image" Target="../media/image283.png"/><Relationship Id="rId7" Type="http://schemas.openxmlformats.org/officeDocument/2006/relationships/image" Target="../media/image157.png"/><Relationship Id="rId12" Type="http://schemas.openxmlformats.org/officeDocument/2006/relationships/image" Target="../media/image28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jpeg"/><Relationship Id="rId11" Type="http://schemas.openxmlformats.org/officeDocument/2006/relationships/image" Target="../media/image210.svg"/><Relationship Id="rId5" Type="http://schemas.openxmlformats.org/officeDocument/2006/relationships/image" Target="../media/image169.png"/><Relationship Id="rId15" Type="http://schemas.openxmlformats.org/officeDocument/2006/relationships/image" Target="../media/image261.png"/><Relationship Id="rId10" Type="http://schemas.openxmlformats.org/officeDocument/2006/relationships/image" Target="../media/image209.png"/><Relationship Id="rId4" Type="http://schemas.openxmlformats.org/officeDocument/2006/relationships/image" Target="../media/image196.png"/><Relationship Id="rId9" Type="http://schemas.openxmlformats.org/officeDocument/2006/relationships/image" Target="../media/image172.svg"/><Relationship Id="rId14" Type="http://schemas.openxmlformats.org/officeDocument/2006/relationships/image" Target="../media/image2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215.png"/><Relationship Id="rId18" Type="http://schemas.openxmlformats.org/officeDocument/2006/relationships/image" Target="../media/image220.jpeg"/><Relationship Id="rId3" Type="http://schemas.openxmlformats.org/officeDocument/2006/relationships/image" Target="../media/image169.png"/><Relationship Id="rId7" Type="http://schemas.openxmlformats.org/officeDocument/2006/relationships/image" Target="../media/image172.svg"/><Relationship Id="rId12" Type="http://schemas.openxmlformats.org/officeDocument/2006/relationships/image" Target="../media/image289.png"/><Relationship Id="rId17" Type="http://schemas.openxmlformats.org/officeDocument/2006/relationships/image" Target="../media/image219.jpeg"/><Relationship Id="rId2" Type="http://schemas.openxmlformats.org/officeDocument/2006/relationships/image" Target="../media/image196.png"/><Relationship Id="rId16" Type="http://schemas.openxmlformats.org/officeDocument/2006/relationships/image" Target="../media/image218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210.svg"/><Relationship Id="rId5" Type="http://schemas.openxmlformats.org/officeDocument/2006/relationships/image" Target="../media/image157.png"/><Relationship Id="rId15" Type="http://schemas.openxmlformats.org/officeDocument/2006/relationships/image" Target="../media/image217.svg"/><Relationship Id="rId10" Type="http://schemas.openxmlformats.org/officeDocument/2006/relationships/image" Target="../media/image209.png"/><Relationship Id="rId19" Type="http://schemas.openxmlformats.org/officeDocument/2006/relationships/image" Target="../media/image221.png"/><Relationship Id="rId4" Type="http://schemas.openxmlformats.org/officeDocument/2006/relationships/image" Target="../media/image170.jpeg"/><Relationship Id="rId9" Type="http://schemas.openxmlformats.org/officeDocument/2006/relationships/image" Target="../media/image174.svg"/><Relationship Id="rId14" Type="http://schemas.openxmlformats.org/officeDocument/2006/relationships/image" Target="../media/image21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243.svg"/><Relationship Id="rId3" Type="http://schemas.openxmlformats.org/officeDocument/2006/relationships/image" Target="../media/image196.png"/><Relationship Id="rId7" Type="http://schemas.openxmlformats.org/officeDocument/2006/relationships/image" Target="../media/image288.svg"/><Relationship Id="rId12" Type="http://schemas.openxmlformats.org/officeDocument/2006/relationships/image" Target="../media/image24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11" Type="http://schemas.openxmlformats.org/officeDocument/2006/relationships/image" Target="../media/image161.tiff"/><Relationship Id="rId5" Type="http://schemas.openxmlformats.org/officeDocument/2006/relationships/image" Target="../media/image157.png"/><Relationship Id="rId10" Type="http://schemas.openxmlformats.org/officeDocument/2006/relationships/image" Target="../media/image160.png"/><Relationship Id="rId4" Type="http://schemas.openxmlformats.org/officeDocument/2006/relationships/image" Target="../media/image289.png"/><Relationship Id="rId9" Type="http://schemas.openxmlformats.org/officeDocument/2006/relationships/image" Target="../media/image176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243.svg"/><Relationship Id="rId3" Type="http://schemas.openxmlformats.org/officeDocument/2006/relationships/image" Target="../media/image196.png"/><Relationship Id="rId7" Type="http://schemas.openxmlformats.org/officeDocument/2006/relationships/image" Target="../media/image288.svg"/><Relationship Id="rId12" Type="http://schemas.openxmlformats.org/officeDocument/2006/relationships/image" Target="../media/image24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11" Type="http://schemas.openxmlformats.org/officeDocument/2006/relationships/image" Target="../media/image161.tiff"/><Relationship Id="rId5" Type="http://schemas.openxmlformats.org/officeDocument/2006/relationships/image" Target="../media/image157.png"/><Relationship Id="rId15" Type="http://schemas.openxmlformats.org/officeDocument/2006/relationships/image" Target="../media/image293.png"/><Relationship Id="rId10" Type="http://schemas.openxmlformats.org/officeDocument/2006/relationships/image" Target="../media/image160.png"/><Relationship Id="rId4" Type="http://schemas.openxmlformats.org/officeDocument/2006/relationships/image" Target="../media/image289.png"/><Relationship Id="rId9" Type="http://schemas.openxmlformats.org/officeDocument/2006/relationships/image" Target="../media/image176.svg"/><Relationship Id="rId14" Type="http://schemas.openxmlformats.org/officeDocument/2006/relationships/image" Target="../media/image29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jpg"/><Relationship Id="rId18" Type="http://schemas.openxmlformats.org/officeDocument/2006/relationships/image" Target="../media/image55.jpg"/><Relationship Id="rId26" Type="http://schemas.openxmlformats.org/officeDocument/2006/relationships/image" Target="../media/image63.jpg"/><Relationship Id="rId39" Type="http://schemas.openxmlformats.org/officeDocument/2006/relationships/image" Target="../media/image70.jpeg"/><Relationship Id="rId21" Type="http://schemas.openxmlformats.org/officeDocument/2006/relationships/image" Target="../media/image58.jpg"/><Relationship Id="rId34" Type="http://schemas.openxmlformats.org/officeDocument/2006/relationships/image" Target="../media/image20.jpe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7" Type="http://schemas.openxmlformats.org/officeDocument/2006/relationships/image" Target="../media/image44.jpg"/><Relationship Id="rId2" Type="http://schemas.openxmlformats.org/officeDocument/2006/relationships/image" Target="../media/image9.jpg"/><Relationship Id="rId16" Type="http://schemas.openxmlformats.org/officeDocument/2006/relationships/image" Target="../media/image53.jpg"/><Relationship Id="rId29" Type="http://schemas.openxmlformats.org/officeDocument/2006/relationships/image" Target="../media/image66.jpeg"/><Relationship Id="rId11" Type="http://schemas.openxmlformats.org/officeDocument/2006/relationships/image" Target="../media/image48.jpg"/><Relationship Id="rId24" Type="http://schemas.openxmlformats.org/officeDocument/2006/relationships/image" Target="../media/image61.jpg"/><Relationship Id="rId32" Type="http://schemas.openxmlformats.org/officeDocument/2006/relationships/image" Target="../media/image68.png"/><Relationship Id="rId37" Type="http://schemas.openxmlformats.org/officeDocument/2006/relationships/image" Target="../media/image15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" Type="http://schemas.openxmlformats.org/officeDocument/2006/relationships/image" Target="../media/image42.jpg"/><Relationship Id="rId19" Type="http://schemas.openxmlformats.org/officeDocument/2006/relationships/image" Target="../media/image56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Relationship Id="rId14" Type="http://schemas.openxmlformats.org/officeDocument/2006/relationships/image" Target="../media/image51.png"/><Relationship Id="rId22" Type="http://schemas.openxmlformats.org/officeDocument/2006/relationships/image" Target="../media/image59.jpg"/><Relationship Id="rId27" Type="http://schemas.openxmlformats.org/officeDocument/2006/relationships/image" Target="../media/image64.jpg"/><Relationship Id="rId30" Type="http://schemas.openxmlformats.org/officeDocument/2006/relationships/image" Target="../media/image31.png"/><Relationship Id="rId35" Type="http://schemas.openxmlformats.org/officeDocument/2006/relationships/image" Target="../media/image13.png"/><Relationship Id="rId43" Type="http://schemas.openxmlformats.org/officeDocument/2006/relationships/image" Target="../media/image74.jpeg"/><Relationship Id="rId48" Type="http://schemas.openxmlformats.org/officeDocument/2006/relationships/image" Target="../media/image79.png"/><Relationship Id="rId56" Type="http://schemas.openxmlformats.org/officeDocument/2006/relationships/image" Target="../media/image87.jpeg"/><Relationship Id="rId8" Type="http://schemas.openxmlformats.org/officeDocument/2006/relationships/image" Target="../media/image45.png"/><Relationship Id="rId51" Type="http://schemas.openxmlformats.org/officeDocument/2006/relationships/image" Target="../media/image82.png"/><Relationship Id="rId3" Type="http://schemas.openxmlformats.org/officeDocument/2006/relationships/image" Target="../media/image10.png"/><Relationship Id="rId12" Type="http://schemas.openxmlformats.org/officeDocument/2006/relationships/image" Target="../media/image49.jpg"/><Relationship Id="rId17" Type="http://schemas.openxmlformats.org/officeDocument/2006/relationships/image" Target="../media/image54.jpg"/><Relationship Id="rId25" Type="http://schemas.openxmlformats.org/officeDocument/2006/relationships/image" Target="../media/image62.jpg"/><Relationship Id="rId33" Type="http://schemas.openxmlformats.org/officeDocument/2006/relationships/image" Target="../media/image69.png"/><Relationship Id="rId38" Type="http://schemas.openxmlformats.org/officeDocument/2006/relationships/image" Target="../media/image26.jpeg"/><Relationship Id="rId46" Type="http://schemas.openxmlformats.org/officeDocument/2006/relationships/image" Target="../media/image77.png"/><Relationship Id="rId20" Type="http://schemas.openxmlformats.org/officeDocument/2006/relationships/image" Target="../media/image57.jpg"/><Relationship Id="rId41" Type="http://schemas.openxmlformats.org/officeDocument/2006/relationships/image" Target="../media/image72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jpg"/><Relationship Id="rId15" Type="http://schemas.openxmlformats.org/officeDocument/2006/relationships/image" Target="../media/image52.jpg"/><Relationship Id="rId23" Type="http://schemas.openxmlformats.org/officeDocument/2006/relationships/image" Target="../media/image60.jpg"/><Relationship Id="rId28" Type="http://schemas.openxmlformats.org/officeDocument/2006/relationships/image" Target="../media/image65.png"/><Relationship Id="rId36" Type="http://schemas.openxmlformats.org/officeDocument/2006/relationships/image" Target="../media/image14.png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10" Type="http://schemas.openxmlformats.org/officeDocument/2006/relationships/image" Target="../media/image47.jpg"/><Relationship Id="rId31" Type="http://schemas.openxmlformats.org/officeDocument/2006/relationships/image" Target="../media/image67.jpeg"/><Relationship Id="rId44" Type="http://schemas.openxmlformats.org/officeDocument/2006/relationships/image" Target="../media/image75.png"/><Relationship Id="rId52" Type="http://schemas.openxmlformats.org/officeDocument/2006/relationships/image" Target="../media/image83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243.svg"/><Relationship Id="rId3" Type="http://schemas.openxmlformats.org/officeDocument/2006/relationships/image" Target="../media/image196.png"/><Relationship Id="rId7" Type="http://schemas.openxmlformats.org/officeDocument/2006/relationships/image" Target="../media/image288.svg"/><Relationship Id="rId12" Type="http://schemas.openxmlformats.org/officeDocument/2006/relationships/image" Target="../media/image24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11" Type="http://schemas.openxmlformats.org/officeDocument/2006/relationships/image" Target="../media/image161.tiff"/><Relationship Id="rId5" Type="http://schemas.openxmlformats.org/officeDocument/2006/relationships/image" Target="../media/image157.png"/><Relationship Id="rId15" Type="http://schemas.openxmlformats.org/officeDocument/2006/relationships/image" Target="../media/image294.png"/><Relationship Id="rId10" Type="http://schemas.openxmlformats.org/officeDocument/2006/relationships/image" Target="../media/image160.png"/><Relationship Id="rId4" Type="http://schemas.openxmlformats.org/officeDocument/2006/relationships/image" Target="../media/image289.png"/><Relationship Id="rId9" Type="http://schemas.openxmlformats.org/officeDocument/2006/relationships/image" Target="../media/image176.svg"/><Relationship Id="rId14" Type="http://schemas.openxmlformats.org/officeDocument/2006/relationships/image" Target="../media/image29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42.png"/><Relationship Id="rId3" Type="http://schemas.openxmlformats.org/officeDocument/2006/relationships/image" Target="../media/image208.svg"/><Relationship Id="rId7" Type="http://schemas.openxmlformats.org/officeDocument/2006/relationships/image" Target="../media/image174.svg"/><Relationship Id="rId12" Type="http://schemas.openxmlformats.org/officeDocument/2006/relationships/image" Target="../media/image16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11" Type="http://schemas.openxmlformats.org/officeDocument/2006/relationships/image" Target="../media/image157.png"/><Relationship Id="rId5" Type="http://schemas.openxmlformats.org/officeDocument/2006/relationships/image" Target="../media/image212.svg"/><Relationship Id="rId10" Type="http://schemas.openxmlformats.org/officeDocument/2006/relationships/image" Target="../media/image213.png"/><Relationship Id="rId4" Type="http://schemas.openxmlformats.org/officeDocument/2006/relationships/image" Target="../media/image211.png"/><Relationship Id="rId9" Type="http://schemas.openxmlformats.org/officeDocument/2006/relationships/image" Target="../media/image210.svg"/><Relationship Id="rId14" Type="http://schemas.openxmlformats.org/officeDocument/2006/relationships/image" Target="../media/image243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42.png"/><Relationship Id="rId3" Type="http://schemas.openxmlformats.org/officeDocument/2006/relationships/image" Target="../media/image208.svg"/><Relationship Id="rId7" Type="http://schemas.openxmlformats.org/officeDocument/2006/relationships/image" Target="../media/image174.svg"/><Relationship Id="rId12" Type="http://schemas.openxmlformats.org/officeDocument/2006/relationships/image" Target="../media/image16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11" Type="http://schemas.openxmlformats.org/officeDocument/2006/relationships/image" Target="../media/image157.png"/><Relationship Id="rId5" Type="http://schemas.openxmlformats.org/officeDocument/2006/relationships/image" Target="../media/image212.svg"/><Relationship Id="rId10" Type="http://schemas.openxmlformats.org/officeDocument/2006/relationships/image" Target="../media/image213.png"/><Relationship Id="rId4" Type="http://schemas.openxmlformats.org/officeDocument/2006/relationships/image" Target="../media/image211.png"/><Relationship Id="rId9" Type="http://schemas.openxmlformats.org/officeDocument/2006/relationships/image" Target="../media/image210.svg"/><Relationship Id="rId14" Type="http://schemas.openxmlformats.org/officeDocument/2006/relationships/image" Target="../media/image243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42.png"/><Relationship Id="rId3" Type="http://schemas.openxmlformats.org/officeDocument/2006/relationships/image" Target="../media/image208.svg"/><Relationship Id="rId7" Type="http://schemas.openxmlformats.org/officeDocument/2006/relationships/image" Target="../media/image174.svg"/><Relationship Id="rId12" Type="http://schemas.openxmlformats.org/officeDocument/2006/relationships/image" Target="../media/image16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11" Type="http://schemas.openxmlformats.org/officeDocument/2006/relationships/image" Target="../media/image157.png"/><Relationship Id="rId5" Type="http://schemas.openxmlformats.org/officeDocument/2006/relationships/image" Target="../media/image212.svg"/><Relationship Id="rId10" Type="http://schemas.openxmlformats.org/officeDocument/2006/relationships/image" Target="../media/image213.png"/><Relationship Id="rId4" Type="http://schemas.openxmlformats.org/officeDocument/2006/relationships/image" Target="../media/image211.png"/><Relationship Id="rId9" Type="http://schemas.openxmlformats.org/officeDocument/2006/relationships/image" Target="../media/image210.svg"/><Relationship Id="rId14" Type="http://schemas.openxmlformats.org/officeDocument/2006/relationships/image" Target="../media/image243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svg"/><Relationship Id="rId13" Type="http://schemas.openxmlformats.org/officeDocument/2006/relationships/image" Target="../media/image160.png"/><Relationship Id="rId3" Type="http://schemas.openxmlformats.org/officeDocument/2006/relationships/image" Target="../media/image207.png"/><Relationship Id="rId7" Type="http://schemas.openxmlformats.org/officeDocument/2006/relationships/image" Target="../media/image173.png"/><Relationship Id="rId12" Type="http://schemas.openxmlformats.org/officeDocument/2006/relationships/image" Target="../media/image157.png"/><Relationship Id="rId2" Type="http://schemas.openxmlformats.org/officeDocument/2006/relationships/image" Target="../media/image295.png"/><Relationship Id="rId16" Type="http://schemas.openxmlformats.org/officeDocument/2006/relationships/image" Target="../media/image2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svg"/><Relationship Id="rId11" Type="http://schemas.openxmlformats.org/officeDocument/2006/relationships/image" Target="../media/image213.png"/><Relationship Id="rId5" Type="http://schemas.openxmlformats.org/officeDocument/2006/relationships/image" Target="../media/image211.png"/><Relationship Id="rId15" Type="http://schemas.openxmlformats.org/officeDocument/2006/relationships/image" Target="../media/image243.svg"/><Relationship Id="rId10" Type="http://schemas.openxmlformats.org/officeDocument/2006/relationships/image" Target="../media/image210.svg"/><Relationship Id="rId4" Type="http://schemas.openxmlformats.org/officeDocument/2006/relationships/image" Target="../media/image208.svg"/><Relationship Id="rId9" Type="http://schemas.openxmlformats.org/officeDocument/2006/relationships/image" Target="../media/image209.png"/><Relationship Id="rId14" Type="http://schemas.openxmlformats.org/officeDocument/2006/relationships/image" Target="../media/image24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13" Type="http://schemas.openxmlformats.org/officeDocument/2006/relationships/image" Target="../media/image213.png"/><Relationship Id="rId18" Type="http://schemas.openxmlformats.org/officeDocument/2006/relationships/image" Target="../media/image298.png"/><Relationship Id="rId3" Type="http://schemas.openxmlformats.org/officeDocument/2006/relationships/image" Target="../media/image295.png"/><Relationship Id="rId7" Type="http://schemas.openxmlformats.org/officeDocument/2006/relationships/image" Target="../media/image211.png"/><Relationship Id="rId12" Type="http://schemas.openxmlformats.org/officeDocument/2006/relationships/image" Target="../media/image210.svg"/><Relationship Id="rId17" Type="http://schemas.openxmlformats.org/officeDocument/2006/relationships/image" Target="../media/image243.svg"/><Relationship Id="rId2" Type="http://schemas.openxmlformats.org/officeDocument/2006/relationships/image" Target="../media/image297.jp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8.svg"/><Relationship Id="rId11" Type="http://schemas.openxmlformats.org/officeDocument/2006/relationships/image" Target="../media/image209.png"/><Relationship Id="rId5" Type="http://schemas.openxmlformats.org/officeDocument/2006/relationships/image" Target="../media/image207.png"/><Relationship Id="rId15" Type="http://schemas.openxmlformats.org/officeDocument/2006/relationships/image" Target="../media/image160.png"/><Relationship Id="rId10" Type="http://schemas.openxmlformats.org/officeDocument/2006/relationships/image" Target="../media/image174.svg"/><Relationship Id="rId4" Type="http://schemas.openxmlformats.org/officeDocument/2006/relationships/image" Target="../media/image296.png"/><Relationship Id="rId9" Type="http://schemas.openxmlformats.org/officeDocument/2006/relationships/image" Target="../media/image173.png"/><Relationship Id="rId14" Type="http://schemas.openxmlformats.org/officeDocument/2006/relationships/image" Target="../media/image15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svg"/><Relationship Id="rId3" Type="http://schemas.openxmlformats.org/officeDocument/2006/relationships/image" Target="../media/image174.svg"/><Relationship Id="rId7" Type="http://schemas.openxmlformats.org/officeDocument/2006/relationships/image" Target="../media/image207.png"/><Relationship Id="rId12" Type="http://schemas.openxmlformats.org/officeDocument/2006/relationships/image" Target="../media/image299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3.png"/><Relationship Id="rId11" Type="http://schemas.openxmlformats.org/officeDocument/2006/relationships/image" Target="../media/image283.png"/><Relationship Id="rId5" Type="http://schemas.openxmlformats.org/officeDocument/2006/relationships/image" Target="../media/image210.svg"/><Relationship Id="rId10" Type="http://schemas.openxmlformats.org/officeDocument/2006/relationships/image" Target="../media/image212.svg"/><Relationship Id="rId4" Type="http://schemas.openxmlformats.org/officeDocument/2006/relationships/image" Target="../media/image209.png"/><Relationship Id="rId9" Type="http://schemas.openxmlformats.org/officeDocument/2006/relationships/image" Target="../media/image2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in real life – </a:t>
            </a:r>
            <a:br>
              <a:rPr lang="en-US" dirty="0"/>
            </a:br>
            <a:r>
              <a:rPr lang="en-US" dirty="0"/>
              <a:t>with Node &amp; Dapr.io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March 2022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60569-08F2-4413-A567-9D82D6961B43}"/>
              </a:ext>
            </a:extLst>
          </p:cNvPr>
          <p:cNvSpPr txBox="1"/>
          <p:nvPr/>
        </p:nvSpPr>
        <p:spPr>
          <a:xfrm>
            <a:off x="4460126" y="4777225"/>
            <a:ext cx="46583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https://github.com/lucasjellema/fontys-2022-microservices-kafka-dapr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/>
              <a:t>Part One (today)</a:t>
            </a:r>
          </a:p>
          <a:p>
            <a:pPr lvl="1"/>
            <a:r>
              <a:rPr lang="en-US" dirty="0"/>
              <a:t>Microservices recap</a:t>
            </a:r>
          </a:p>
          <a:p>
            <a:pPr lvl="1"/>
            <a:r>
              <a:rPr lang="en-US" dirty="0"/>
              <a:t>Dapr.io – personal assistant for applications &amp; distributed application runtime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with Dapr.io</a:t>
            </a:r>
          </a:p>
          <a:p>
            <a:pPr lvl="1"/>
            <a:r>
              <a:rPr lang="en-US" dirty="0"/>
              <a:t>Quick Intro to programming in Node[.</a:t>
            </a:r>
            <a:r>
              <a:rPr lang="en-US" dirty="0" err="1"/>
              <a:t>js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Microservice implementation with Node and Dapr.io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 Two (next week, 30 March)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Asynchronous interactions through Apache Kafka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Handson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with Apache Kafka and Node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world use cases and scenarios with Apache Kafka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Handson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Multi-microservice set up with Apache Kafka, Node and Dapr.io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563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0C9A-DAA0-4680-A46B-3A11267D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CA45-2620-4964-A52B-9B2BFF29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development environment with VS Code, Docker and the ability to install</a:t>
            </a:r>
          </a:p>
          <a:p>
            <a:r>
              <a:rPr lang="en-US" dirty="0"/>
              <a:t>Knowledge of</a:t>
            </a:r>
          </a:p>
          <a:p>
            <a:pPr lvl="1"/>
            <a:r>
              <a:rPr lang="en-US" dirty="0"/>
              <a:t>HTTP, REST, JSON</a:t>
            </a:r>
          </a:p>
          <a:p>
            <a:pPr lvl="1"/>
            <a:r>
              <a:rPr lang="en-US" dirty="0"/>
              <a:t>Containers, Docker (and Kubernetes)</a:t>
            </a:r>
          </a:p>
          <a:p>
            <a:pPr lvl="1"/>
            <a:r>
              <a:rPr lang="en-US" dirty="0"/>
              <a:t>Java or C# </a:t>
            </a:r>
          </a:p>
          <a:p>
            <a:pPr lvl="1"/>
            <a:r>
              <a:rPr lang="en-US" dirty="0"/>
              <a:t>SQL and a database (MySQL or PostgreSQL or SQL Server)</a:t>
            </a:r>
          </a:p>
          <a:p>
            <a:pPr lvl="1"/>
            <a:r>
              <a:rPr lang="en-US" dirty="0"/>
              <a:t>perhaps Message Broker/Event Queue (RabbitMQ?), Cache (Redis?)</a:t>
            </a:r>
          </a:p>
          <a:p>
            <a:pPr lvl="1"/>
            <a:r>
              <a:rPr lang="en-US" dirty="0"/>
              <a:t>Cloud fundamentals</a:t>
            </a:r>
          </a:p>
          <a:p>
            <a:pPr lvl="1"/>
            <a:r>
              <a:rPr lang="en-US" dirty="0"/>
              <a:t>Microservices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F152-679C-4B29-9CDF-488B4D9F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89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D813-4AF4-4175-B225-708EEF10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C0EA-341F-4E2F-8515-C6BFA1D9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Collection of (business) functionality</a:t>
            </a:r>
          </a:p>
          <a:p>
            <a:pPr lvl="1"/>
            <a:r>
              <a:rPr lang="en-US" dirty="0"/>
              <a:t>implemented with COTS, code, platform &amp; infra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BF81E-4092-49B4-AEE2-9CD2603A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FF65D8-D93B-44CB-8994-49CBCC03CC26}"/>
              </a:ext>
            </a:extLst>
          </p:cNvPr>
          <p:cNvGrpSpPr/>
          <p:nvPr/>
        </p:nvGrpSpPr>
        <p:grpSpPr>
          <a:xfrm>
            <a:off x="1137834" y="1359234"/>
            <a:ext cx="7283122" cy="3547264"/>
            <a:chOff x="-319573" y="250139"/>
            <a:chExt cx="12720666" cy="6421862"/>
          </a:xfrm>
        </p:grpSpPr>
        <p:pic>
          <p:nvPicPr>
            <p:cNvPr id="5" name="Picture 22" descr="OutSystems: het app development platform voor jouw organisatie | Indocs">
              <a:extLst>
                <a:ext uri="{FF2B5EF4-FFF2-40B4-BE49-F238E27FC236}">
                  <a16:creationId xmlns:a16="http://schemas.microsoft.com/office/drawing/2014/main" id="{B6AD62B1-EBBE-4F15-BE1C-F9416094E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628" y="2664100"/>
              <a:ext cx="1242360" cy="69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673813-85D1-4A21-907E-A2C8702FCB63}"/>
                </a:ext>
              </a:extLst>
            </p:cNvPr>
            <p:cNvSpPr/>
            <p:nvPr/>
          </p:nvSpPr>
          <p:spPr>
            <a:xfrm>
              <a:off x="128859" y="3810048"/>
              <a:ext cx="11964020" cy="436136"/>
            </a:xfrm>
            <a:prstGeom prst="rect">
              <a:avLst/>
            </a:prstGeom>
            <a:gradFill flip="none" rotWithShape="1">
              <a:gsLst>
                <a:gs pos="32000">
                  <a:srgbClr val="A3DCF2"/>
                </a:gs>
                <a:gs pos="0">
                  <a:schemeClr val="accent1">
                    <a:lumMod val="75000"/>
                  </a:schemeClr>
                </a:gs>
                <a:gs pos="54000">
                  <a:schemeClr val="accent1">
                    <a:tint val="44500"/>
                    <a:satMod val="160000"/>
                  </a:schemeClr>
                </a:gs>
                <a:gs pos="77000">
                  <a:srgbClr val="CCEAF6"/>
                </a:gs>
                <a:gs pos="100000">
                  <a:schemeClr val="bg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AD86D6-2A2F-4C86-AC8F-44DA22FC70B7}"/>
                </a:ext>
              </a:extLst>
            </p:cNvPr>
            <p:cNvSpPr txBox="1"/>
            <p:nvPr/>
          </p:nvSpPr>
          <p:spPr>
            <a:xfrm>
              <a:off x="218067" y="3894744"/>
              <a:ext cx="86513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000000"/>
                  </a:solidFill>
                  <a:latin typeface="Arial" panose="020B0604020202020204"/>
                </a:rPr>
                <a:t>standard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AB604C-C192-4868-BEC0-B1741A87AD45}"/>
                </a:ext>
              </a:extLst>
            </p:cNvPr>
            <p:cNvSpPr txBox="1"/>
            <p:nvPr/>
          </p:nvSpPr>
          <p:spPr>
            <a:xfrm>
              <a:off x="11249834" y="3894744"/>
              <a:ext cx="71954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FFFFFF"/>
                  </a:solidFill>
                  <a:latin typeface="Arial" panose="020B0604020202020204"/>
                </a:rPr>
                <a:t>custom</a:t>
              </a:r>
            </a:p>
          </p:txBody>
        </p:sp>
        <p:pic>
          <p:nvPicPr>
            <p:cNvPr id="9" name="Picture 4" descr="nice cloud">
              <a:extLst>
                <a:ext uri="{FF2B5EF4-FFF2-40B4-BE49-F238E27FC236}">
                  <a16:creationId xmlns:a16="http://schemas.microsoft.com/office/drawing/2014/main" id="{E9449BF0-8E5E-4472-80D6-C9A2AC874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2833" y="2687585"/>
              <a:ext cx="1593525" cy="120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BBBF9D77-3ABD-4B38-B404-C255F4A9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041" y="2955420"/>
              <a:ext cx="1313792" cy="66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Samenvatting: Blue Yonder levert Supply Chain Solution voor Philip Morris  International | Business Wire">
              <a:extLst>
                <a:ext uri="{FF2B5EF4-FFF2-40B4-BE49-F238E27FC236}">
                  <a16:creationId xmlns:a16="http://schemas.microsoft.com/office/drawing/2014/main" id="{3129240E-2053-4026-9269-BEA838C1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060" y="2646817"/>
              <a:ext cx="1152000" cy="60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Working at Ultimo | Ultimo Software Solutions">
              <a:extLst>
                <a:ext uri="{FF2B5EF4-FFF2-40B4-BE49-F238E27FC236}">
                  <a16:creationId xmlns:a16="http://schemas.microsoft.com/office/drawing/2014/main" id="{7E8CA570-00A3-48B0-88B0-62868BC94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413" y="3157432"/>
              <a:ext cx="1487295" cy="18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Magento ContentServ Integration | Connect eCommerce to PIMsoftware">
              <a:extLst>
                <a:ext uri="{FF2B5EF4-FFF2-40B4-BE49-F238E27FC236}">
                  <a16:creationId xmlns:a16="http://schemas.microsoft.com/office/drawing/2014/main" id="{C491E74E-7EB6-4445-B0E9-50BF07E30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417" y="3086234"/>
              <a:ext cx="1487295" cy="84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Microsoft Dynamics 365: all-in-one bedrijfsbeheerplatform | VanRoey.be">
              <a:extLst>
                <a:ext uri="{FF2B5EF4-FFF2-40B4-BE49-F238E27FC236}">
                  <a16:creationId xmlns:a16="http://schemas.microsoft.com/office/drawing/2014/main" id="{C0CB77F7-54B1-4053-A281-5CF939F6A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034" y="3336449"/>
              <a:ext cx="1343412" cy="41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Snagit_SNG84A">
              <a:extLst>
                <a:ext uri="{FF2B5EF4-FFF2-40B4-BE49-F238E27FC236}">
                  <a16:creationId xmlns:a16="http://schemas.microsoft.com/office/drawing/2014/main" id="{0DACC744-089F-4D4E-BD6F-48C7B829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93565" y="2448423"/>
              <a:ext cx="1330960" cy="418103"/>
            </a:xfrm>
            <a:prstGeom prst="rect">
              <a:avLst/>
            </a:prstGeom>
          </p:spPr>
        </p:pic>
        <p:pic>
          <p:nvPicPr>
            <p:cNvPr id="16" name="Snagit_SNG85A">
              <a:extLst>
                <a:ext uri="{FF2B5EF4-FFF2-40B4-BE49-F238E27FC236}">
                  <a16:creationId xmlns:a16="http://schemas.microsoft.com/office/drawing/2014/main" id="{0179F7A8-8759-4991-A0C7-82CE6D82A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2687" y="2777639"/>
              <a:ext cx="1068836" cy="326363"/>
            </a:xfrm>
            <a:prstGeom prst="rect">
              <a:avLst/>
            </a:prstGeom>
          </p:spPr>
        </p:pic>
        <p:pic>
          <p:nvPicPr>
            <p:cNvPr id="17" name="Picture 16" descr="Download our Brand Kit general guidelines | UiPath">
              <a:extLst>
                <a:ext uri="{FF2B5EF4-FFF2-40B4-BE49-F238E27FC236}">
                  <a16:creationId xmlns:a16="http://schemas.microsoft.com/office/drawing/2014/main" id="{AD9A3258-FA6A-463D-A89A-61C243125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1846" y="3423758"/>
              <a:ext cx="898937" cy="330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icrosoft Power Automate - Eenvoudig processen automatiseren - Delta-N">
              <a:extLst>
                <a:ext uri="{FF2B5EF4-FFF2-40B4-BE49-F238E27FC236}">
                  <a16:creationId xmlns:a16="http://schemas.microsoft.com/office/drawing/2014/main" id="{3B30B5E8-4D05-4F8F-A138-263A0A68B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786" y="2657474"/>
              <a:ext cx="1481253" cy="84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DDF83DA-A41D-49F2-B565-28ACF6C7CD21}"/>
                </a:ext>
              </a:extLst>
            </p:cNvPr>
            <p:cNvSpPr/>
            <p:nvPr/>
          </p:nvSpPr>
          <p:spPr>
            <a:xfrm>
              <a:off x="2803977" y="5319069"/>
              <a:ext cx="3310169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Compute (Containers, VMs, bare metal servers)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0A06674-775A-4505-A733-63645C350D0F}"/>
                </a:ext>
              </a:extLst>
            </p:cNvPr>
            <p:cNvSpPr/>
            <p:nvPr/>
          </p:nvSpPr>
          <p:spPr>
            <a:xfrm>
              <a:off x="6363575" y="5319069"/>
              <a:ext cx="1133540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Storage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17531EE-7089-4D43-9E24-5098F90B1C47}"/>
                </a:ext>
              </a:extLst>
            </p:cNvPr>
            <p:cNvSpPr/>
            <p:nvPr/>
          </p:nvSpPr>
          <p:spPr>
            <a:xfrm>
              <a:off x="7721567" y="5319069"/>
              <a:ext cx="1493124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Network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1FF5E38-9C9B-4B9F-8A4F-E828C287D569}"/>
                </a:ext>
              </a:extLst>
            </p:cNvPr>
            <p:cNvSpPr/>
            <p:nvPr/>
          </p:nvSpPr>
          <p:spPr>
            <a:xfrm>
              <a:off x="2004203" y="4445319"/>
              <a:ext cx="150634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Database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2AC7494-2379-4098-9B2C-81B3602F6C39}"/>
                </a:ext>
              </a:extLst>
            </p:cNvPr>
            <p:cNvSpPr/>
            <p:nvPr/>
          </p:nvSpPr>
          <p:spPr>
            <a:xfrm>
              <a:off x="3759979" y="4445319"/>
              <a:ext cx="1133540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IAM/</a:t>
              </a:r>
              <a:b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LDAP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72E0243-476D-46DB-A303-1D6A7C6ECDC4}"/>
                </a:ext>
              </a:extLst>
            </p:cNvPr>
            <p:cNvSpPr/>
            <p:nvPr/>
          </p:nvSpPr>
          <p:spPr>
            <a:xfrm>
              <a:off x="5117971" y="4445319"/>
              <a:ext cx="2179344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Event / Message Broker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B5EBA03-86D4-4F5B-A5DF-E074C1DA3EC4}"/>
                </a:ext>
              </a:extLst>
            </p:cNvPr>
            <p:cNvSpPr/>
            <p:nvPr/>
          </p:nvSpPr>
          <p:spPr>
            <a:xfrm>
              <a:off x="7500516" y="4445319"/>
              <a:ext cx="109529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Web Server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E51B7FE-4645-40ED-8D82-05C1A03F617F}"/>
                </a:ext>
              </a:extLst>
            </p:cNvPr>
            <p:cNvSpPr/>
            <p:nvPr/>
          </p:nvSpPr>
          <p:spPr>
            <a:xfrm>
              <a:off x="8779136" y="4445319"/>
              <a:ext cx="1354549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API Gateway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0516485-A7B2-403F-8C92-B27CF962D5AC}"/>
                </a:ext>
              </a:extLst>
            </p:cNvPr>
            <p:cNvSpPr/>
            <p:nvPr/>
          </p:nvSpPr>
          <p:spPr>
            <a:xfrm>
              <a:off x="3634975" y="6077269"/>
              <a:ext cx="1970619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 Center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EF0F3BE-EEFF-4631-BFC7-D7328B928819}"/>
                </a:ext>
              </a:extLst>
            </p:cNvPr>
            <p:cNvSpPr/>
            <p:nvPr/>
          </p:nvSpPr>
          <p:spPr>
            <a:xfrm>
              <a:off x="5902931" y="6077269"/>
              <a:ext cx="971015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Power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8574123-7393-41A9-93D5-94844FB592B7}"/>
                </a:ext>
              </a:extLst>
            </p:cNvPr>
            <p:cNvSpPr/>
            <p:nvPr/>
          </p:nvSpPr>
          <p:spPr>
            <a:xfrm>
              <a:off x="7155114" y="6077269"/>
              <a:ext cx="1339637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Cooling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B1DD90-32B0-4542-9A3B-80F177504F8A}"/>
                </a:ext>
              </a:extLst>
            </p:cNvPr>
            <p:cNvSpPr/>
            <p:nvPr/>
          </p:nvSpPr>
          <p:spPr>
            <a:xfrm>
              <a:off x="11267553" y="5319068"/>
              <a:ext cx="1133540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hardware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EF1E7EF-0753-4D29-9170-F8A368F96862}"/>
                </a:ext>
              </a:extLst>
            </p:cNvPr>
            <p:cNvSpPr/>
            <p:nvPr/>
          </p:nvSpPr>
          <p:spPr>
            <a:xfrm>
              <a:off x="11249834" y="4431143"/>
              <a:ext cx="1151256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platform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9F511EE-E0E0-45B1-8D44-DC583A10437B}"/>
                </a:ext>
              </a:extLst>
            </p:cNvPr>
            <p:cNvSpPr/>
            <p:nvPr/>
          </p:nvSpPr>
          <p:spPr>
            <a:xfrm>
              <a:off x="792969" y="5203649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Operating System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31BA1FF-258E-4D4F-975C-0E450DD94450}"/>
                </a:ext>
              </a:extLst>
            </p:cNvPr>
            <p:cNvSpPr/>
            <p:nvPr/>
          </p:nvSpPr>
          <p:spPr>
            <a:xfrm>
              <a:off x="-319573" y="4821982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Language Runtime</a:t>
              </a:r>
            </a:p>
          </p:txBody>
        </p:sp>
        <p:pic>
          <p:nvPicPr>
            <p:cNvPr id="34" name="Picture 20" descr="power-apps-logo-c-small-custom | Analog IT Ltd">
              <a:extLst>
                <a:ext uri="{FF2B5EF4-FFF2-40B4-BE49-F238E27FC236}">
                  <a16:creationId xmlns:a16="http://schemas.microsoft.com/office/drawing/2014/main" id="{637C0087-7E3E-4C4A-96E4-0E6C4458C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623" y="3157432"/>
              <a:ext cx="1524309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6">
              <a:extLst>
                <a:ext uri="{FF2B5EF4-FFF2-40B4-BE49-F238E27FC236}">
                  <a16:creationId xmlns:a16="http://schemas.microsoft.com/office/drawing/2014/main" id="{BB89AF77-C17C-4F92-B27F-60E9E4211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835" y="3124737"/>
              <a:ext cx="1124205" cy="349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peech Bubble: Rectangle 35">
              <a:extLst>
                <a:ext uri="{FF2B5EF4-FFF2-40B4-BE49-F238E27FC236}">
                  <a16:creationId xmlns:a16="http://schemas.microsoft.com/office/drawing/2014/main" id="{86CE904E-9557-430E-9495-5F78DA437C58}"/>
                </a:ext>
              </a:extLst>
            </p:cNvPr>
            <p:cNvSpPr/>
            <p:nvPr/>
          </p:nvSpPr>
          <p:spPr>
            <a:xfrm>
              <a:off x="-82840" y="1895346"/>
              <a:ext cx="1239024" cy="553077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146673-911E-4523-BF92-EF8EAE187538}"/>
                </a:ext>
              </a:extLst>
            </p:cNvPr>
            <p:cNvSpPr txBox="1"/>
            <p:nvPr/>
          </p:nvSpPr>
          <p:spPr>
            <a:xfrm>
              <a:off x="-23361" y="1956194"/>
              <a:ext cx="1330960" cy="4457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use as is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out of the box</a:t>
              </a:r>
            </a:p>
          </p:txBody>
        </p:sp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48F1895F-1AB1-4194-84EE-4CC1DDBC204C}"/>
                </a:ext>
              </a:extLst>
            </p:cNvPr>
            <p:cNvSpPr/>
            <p:nvPr/>
          </p:nvSpPr>
          <p:spPr>
            <a:xfrm>
              <a:off x="1368248" y="1124336"/>
              <a:ext cx="1659384" cy="1399652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0E2BC-D990-4928-829A-A49DEB9EB0EC}"/>
                </a:ext>
              </a:extLst>
            </p:cNvPr>
            <p:cNvSpPr txBox="1"/>
            <p:nvPr/>
          </p:nvSpPr>
          <p:spPr>
            <a:xfrm>
              <a:off x="1414419" y="1208609"/>
              <a:ext cx="1587418" cy="8915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(pre-)integrated application platform, to be custom configured</a:t>
              </a:r>
            </a:p>
          </p:txBody>
        </p:sp>
        <p:sp>
          <p:nvSpPr>
            <p:cNvPr id="40" name="Speech Bubble: Rectangle 39">
              <a:extLst>
                <a:ext uri="{FF2B5EF4-FFF2-40B4-BE49-F238E27FC236}">
                  <a16:creationId xmlns:a16="http://schemas.microsoft.com/office/drawing/2014/main" id="{43F6C5D3-2494-4B38-9B8D-4B47D3187E6A}"/>
                </a:ext>
              </a:extLst>
            </p:cNvPr>
            <p:cNvSpPr/>
            <p:nvPr/>
          </p:nvSpPr>
          <p:spPr>
            <a:xfrm>
              <a:off x="3602246" y="521758"/>
              <a:ext cx="1724918" cy="1298414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9DAF55-902D-410F-8E25-CC2B861E057B}"/>
                </a:ext>
              </a:extLst>
            </p:cNvPr>
            <p:cNvSpPr txBox="1"/>
            <p:nvPr/>
          </p:nvSpPr>
          <p:spPr>
            <a:xfrm>
              <a:off x="3661726" y="606031"/>
              <a:ext cx="1574044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best of breed applications per functional domain. 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(custom integration)</a:t>
              </a:r>
            </a:p>
          </p:txBody>
        </p:sp>
        <p:sp>
          <p:nvSpPr>
            <p:cNvPr id="42" name="Speech Bubble: Rectangle 41">
              <a:extLst>
                <a:ext uri="{FF2B5EF4-FFF2-40B4-BE49-F238E27FC236}">
                  <a16:creationId xmlns:a16="http://schemas.microsoft.com/office/drawing/2014/main" id="{C2082180-C7C3-49B6-9FF7-3D596A73340E}"/>
                </a:ext>
              </a:extLst>
            </p:cNvPr>
            <p:cNvSpPr/>
            <p:nvPr/>
          </p:nvSpPr>
          <p:spPr>
            <a:xfrm>
              <a:off x="6393358" y="547208"/>
              <a:ext cx="1343412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7C41E3-8F6C-45FB-AE37-00774B9D0962}"/>
                </a:ext>
              </a:extLst>
            </p:cNvPr>
            <p:cNvSpPr txBox="1"/>
            <p:nvPr/>
          </p:nvSpPr>
          <p:spPr>
            <a:xfrm>
              <a:off x="6452838" y="631479"/>
              <a:ext cx="1330960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low code tools for workflow, automation, integration </a:t>
              </a:r>
              <a:r>
                <a:rPr lang="en-US" sz="800" dirty="0" err="1">
                  <a:solidFill>
                    <a:srgbClr val="000000"/>
                  </a:solidFill>
                  <a:latin typeface="Arial" panose="020B0604020202020204"/>
                </a:rPr>
                <a:t>en</a:t>
              </a: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 frontends</a:t>
              </a:r>
            </a:p>
          </p:txBody>
        </p:sp>
        <p:pic>
          <p:nvPicPr>
            <p:cNvPr id="44" name="Picture 28" descr="Zapier-Integration: Anbindung an über 2000 Web-Apps!">
              <a:extLst>
                <a:ext uri="{FF2B5EF4-FFF2-40B4-BE49-F238E27FC236}">
                  <a16:creationId xmlns:a16="http://schemas.microsoft.com/office/drawing/2014/main" id="{E437C185-2517-4FB8-98CC-6FCB58E6B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260" y="2513474"/>
              <a:ext cx="823603" cy="37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0" descr="IFTTT - Bekijk prijzen, reviews en scores - Capterra Nederland 2022">
              <a:extLst>
                <a:ext uri="{FF2B5EF4-FFF2-40B4-BE49-F238E27FC236}">
                  <a16:creationId xmlns:a16="http://schemas.microsoft.com/office/drawing/2014/main" id="{70B65590-17A5-4299-AA30-921307AB1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358" y="2248225"/>
              <a:ext cx="436137" cy="43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4605778-6203-46B1-83E1-034626A0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05734" y="2616998"/>
              <a:ext cx="667593" cy="240333"/>
            </a:xfrm>
            <a:prstGeom prst="rect">
              <a:avLst/>
            </a:prstGeom>
          </p:spPr>
        </p:pic>
        <p:sp>
          <p:nvSpPr>
            <p:cNvPr id="47" name="Speech Bubble: Rectangle 46">
              <a:extLst>
                <a:ext uri="{FF2B5EF4-FFF2-40B4-BE49-F238E27FC236}">
                  <a16:creationId xmlns:a16="http://schemas.microsoft.com/office/drawing/2014/main" id="{A3CE6400-CC7C-443F-8348-B893BDD57B5E}"/>
                </a:ext>
              </a:extLst>
            </p:cNvPr>
            <p:cNvSpPr/>
            <p:nvPr/>
          </p:nvSpPr>
          <p:spPr>
            <a:xfrm>
              <a:off x="9740279" y="250139"/>
              <a:ext cx="1873960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9A7CD-6ECA-4E0C-9950-A937BBA8147B}"/>
                </a:ext>
              </a:extLst>
            </p:cNvPr>
            <p:cNvSpPr txBox="1"/>
            <p:nvPr/>
          </p:nvSpPr>
          <p:spPr>
            <a:xfrm>
              <a:off x="9799758" y="334408"/>
              <a:ext cx="1832313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high code technology for bit &amp; pixel perfect software with tailored fit (functionally &amp; non-functionally)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A1431AE-400B-4733-9EEA-81A2BB9C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31309" y="2066377"/>
              <a:ext cx="619239" cy="3152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9FF044B-90B7-4F46-97FC-D601A90D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222773" y="2887576"/>
              <a:ext cx="1293739" cy="44383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514969F-DBF1-4FAC-9199-4256B5F9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881512" y="3268375"/>
              <a:ext cx="635000" cy="2413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4CE0C96-323B-4655-B7C0-5DF9548D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333675" y="3453639"/>
              <a:ext cx="711200" cy="342900"/>
            </a:xfrm>
            <a:prstGeom prst="rect">
              <a:avLst/>
            </a:prstGeom>
          </p:spPr>
        </p:pic>
        <p:pic>
          <p:nvPicPr>
            <p:cNvPr id="53" name="Picture 34" descr="NET – Logos Download">
              <a:extLst>
                <a:ext uri="{FF2B5EF4-FFF2-40B4-BE49-F238E27FC236}">
                  <a16:creationId xmlns:a16="http://schemas.microsoft.com/office/drawing/2014/main" id="{C15DAADC-9DF8-41A0-88BA-ABA18E60C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6713" y="2235353"/>
              <a:ext cx="628456" cy="59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2869670-5501-4C34-8260-4981747D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09499" y="3241195"/>
              <a:ext cx="489067" cy="260141"/>
            </a:xfrm>
            <a:prstGeom prst="rect">
              <a:avLst/>
            </a:prstGeom>
          </p:spPr>
        </p:pic>
        <p:pic>
          <p:nvPicPr>
            <p:cNvPr id="55" name="Picture 36" descr="Download C++ Logo in SVG Vector or PNG File Format - Logo.wine">
              <a:extLst>
                <a:ext uri="{FF2B5EF4-FFF2-40B4-BE49-F238E27FC236}">
                  <a16:creationId xmlns:a16="http://schemas.microsoft.com/office/drawing/2014/main" id="{B8D9B12A-A030-4A03-9EB3-6A02464B0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0758" y="2696380"/>
              <a:ext cx="823604" cy="54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38" descr="Mulesoft | SynTouch">
              <a:extLst>
                <a:ext uri="{FF2B5EF4-FFF2-40B4-BE49-F238E27FC236}">
                  <a16:creationId xmlns:a16="http://schemas.microsoft.com/office/drawing/2014/main" id="{EE5558EF-CA1E-4C22-89B0-AEBDD8B1C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8208" y="3475787"/>
              <a:ext cx="928115" cy="302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0" descr="Microsoft Graph in Azure Logic Apps | StarWind Blog">
              <a:extLst>
                <a:ext uri="{FF2B5EF4-FFF2-40B4-BE49-F238E27FC236}">
                  <a16:creationId xmlns:a16="http://schemas.microsoft.com/office/drawing/2014/main" id="{53AF6145-B697-4062-A3E7-96365AB02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72" y="2737164"/>
              <a:ext cx="791824" cy="39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2">
              <a:extLst>
                <a:ext uri="{FF2B5EF4-FFF2-40B4-BE49-F238E27FC236}">
                  <a16:creationId xmlns:a16="http://schemas.microsoft.com/office/drawing/2014/main" id="{53BFBC59-5AFE-4634-972C-BA8EB527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685" y="1978964"/>
              <a:ext cx="970560" cy="21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A4F525-5A80-4396-BDCB-35B4A7A13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768879" y="2374652"/>
              <a:ext cx="823603" cy="467725"/>
            </a:xfrm>
            <a:prstGeom prst="rect">
              <a:avLst/>
            </a:prstGeom>
          </p:spPr>
        </p:pic>
        <p:pic>
          <p:nvPicPr>
            <p:cNvPr id="60" name="Picture 44">
              <a:extLst>
                <a:ext uri="{FF2B5EF4-FFF2-40B4-BE49-F238E27FC236}">
                  <a16:creationId xmlns:a16="http://schemas.microsoft.com/office/drawing/2014/main" id="{E5ACDCFF-C196-48C0-B762-B680DE1A3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425" y="2707839"/>
              <a:ext cx="898315" cy="25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6" descr="Blazor: Een korte introductie | Covadis">
              <a:extLst>
                <a:ext uri="{FF2B5EF4-FFF2-40B4-BE49-F238E27FC236}">
                  <a16:creationId xmlns:a16="http://schemas.microsoft.com/office/drawing/2014/main" id="{E69CCFFF-1437-4C7D-B21F-527E029C4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985" y="2379669"/>
              <a:ext cx="851696" cy="35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8" descr="React – Logos Download">
              <a:extLst>
                <a:ext uri="{FF2B5EF4-FFF2-40B4-BE49-F238E27FC236}">
                  <a16:creationId xmlns:a16="http://schemas.microsoft.com/office/drawing/2014/main" id="{EED31AEB-E105-4552-8E11-B77C7448F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4972" y="2127513"/>
              <a:ext cx="903345" cy="303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50" descr="Pre-rendering in Angular 9">
              <a:extLst>
                <a:ext uri="{FF2B5EF4-FFF2-40B4-BE49-F238E27FC236}">
                  <a16:creationId xmlns:a16="http://schemas.microsoft.com/office/drawing/2014/main" id="{5687A1BC-8276-45AB-9990-297ABF4248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1" t="15809" r="21443"/>
            <a:stretch/>
          </p:blipFill>
          <p:spPr bwMode="auto">
            <a:xfrm>
              <a:off x="9452797" y="1645301"/>
              <a:ext cx="583065" cy="44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52" descr="Spring Boot Hello World - bgasparotto">
              <a:extLst>
                <a:ext uri="{FF2B5EF4-FFF2-40B4-BE49-F238E27FC236}">
                  <a16:creationId xmlns:a16="http://schemas.microsoft.com/office/drawing/2014/main" id="{63978139-6206-4BE6-8912-79C0212F3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594" y="2920046"/>
              <a:ext cx="871125" cy="457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4">
              <a:extLst>
                <a:ext uri="{FF2B5EF4-FFF2-40B4-BE49-F238E27FC236}">
                  <a16:creationId xmlns:a16="http://schemas.microsoft.com/office/drawing/2014/main" id="{F7ACB871-7388-4386-9A4E-B39C9060A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37" y="3343251"/>
              <a:ext cx="686803" cy="19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22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A633-3033-4D4E-97EB-66F6AB26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C7CB-2471-4971-8AD0-3C69B679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Why</a:t>
            </a:r>
            <a:r>
              <a:rPr lang="en-US" dirty="0"/>
              <a:t> is a microservice?</a:t>
            </a:r>
          </a:p>
          <a:p>
            <a:r>
              <a:rPr lang="en-US" dirty="0"/>
              <a:t>Problems with (BIG) applications</a:t>
            </a:r>
          </a:p>
          <a:p>
            <a:pPr lvl="1"/>
            <a:r>
              <a:rPr lang="en-US" dirty="0"/>
              <a:t>complex</a:t>
            </a:r>
          </a:p>
          <a:p>
            <a:pPr lvl="1"/>
            <a:r>
              <a:rPr lang="en-US" dirty="0"/>
              <a:t>inflexible to change (when roll out changes)</a:t>
            </a:r>
          </a:p>
          <a:p>
            <a:pPr lvl="1"/>
            <a:r>
              <a:rPr lang="en-US" dirty="0"/>
              <a:t>long test, long build</a:t>
            </a:r>
          </a:p>
          <a:p>
            <a:pPr lvl="1"/>
            <a:r>
              <a:rPr lang="en-US" dirty="0"/>
              <a:t>impossible to upgrade technology (everything is affected)</a:t>
            </a:r>
          </a:p>
          <a:p>
            <a:pPr lvl="1"/>
            <a:r>
              <a:rPr lang="en-US" dirty="0"/>
              <a:t>hard to scale</a:t>
            </a:r>
          </a:p>
          <a:p>
            <a:pPr lvl="1"/>
            <a:r>
              <a:rPr lang="en-US" dirty="0"/>
              <a:t>hard to migrate (to different technology)</a:t>
            </a:r>
          </a:p>
          <a:p>
            <a:pPr lvl="1"/>
            <a:r>
              <a:rPr lang="en-US" dirty="0"/>
              <a:t>hard to learn (for new staff)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C1A0-497B-405E-AC1A-EA3BB50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46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5CB-712C-4A07-8767-B2439CD6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</a:t>
            </a:r>
            <a:r>
              <a:rPr lang="en-US" dirty="0"/>
              <a:t>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02D7-DC64-4F75-8ED1-29018E419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31517" cy="3780000"/>
          </a:xfrm>
        </p:spPr>
        <p:txBody>
          <a:bodyPr/>
          <a:lstStyle/>
          <a:p>
            <a:r>
              <a:rPr lang="en-US" dirty="0"/>
              <a:t>Not TOO big (but not too small either)</a:t>
            </a:r>
          </a:p>
          <a:p>
            <a:r>
              <a:rPr lang="en-US" dirty="0"/>
              <a:t>understandable by normal human beings – easy to on board new team members</a:t>
            </a:r>
          </a:p>
          <a:p>
            <a:r>
              <a:rPr lang="en-US" dirty="0"/>
              <a:t>easy to change – allow for agile functional and non functional evolution</a:t>
            </a:r>
          </a:p>
          <a:p>
            <a:r>
              <a:rPr lang="en-US" dirty="0"/>
              <a:t>functionally cohesive/logical collection of features =&gt; domain</a:t>
            </a:r>
          </a:p>
          <a:p>
            <a:r>
              <a:rPr lang="en-US" dirty="0"/>
              <a:t>design time decoupled, clear standards based external interfaces: API &amp; events</a:t>
            </a:r>
          </a:p>
          <a:p>
            <a:r>
              <a:rPr lang="en-US" dirty="0"/>
              <a:t>low external impact of: </a:t>
            </a:r>
            <a:r>
              <a:rPr lang="en-US" i="1" dirty="0"/>
              <a:t>change, refactor, move, migrate, scale, failure</a:t>
            </a:r>
          </a:p>
          <a:p>
            <a:r>
              <a:rPr lang="en-US" dirty="0"/>
              <a:t>reliable, robust, resilient</a:t>
            </a:r>
          </a:p>
          <a:p>
            <a:r>
              <a:rPr lang="en-US" dirty="0"/>
              <a:t>clear ownership (business sponsor; one IT team builds it, runs it, evolves it)</a:t>
            </a:r>
          </a:p>
          <a:p>
            <a:r>
              <a:rPr lang="en-US" dirty="0"/>
              <a:t>contains everything needed to run [on a generic platform]</a:t>
            </a:r>
          </a:p>
          <a:p>
            <a:pPr lvl="1"/>
            <a:r>
              <a:rPr lang="en-US" dirty="0"/>
              <a:t>application software, libraries/frameworks, platform configuration</a:t>
            </a:r>
          </a:p>
          <a:p>
            <a:pPr lvl="1"/>
            <a:r>
              <a:rPr lang="en-US" dirty="0"/>
              <a:t>pipelines for CI and CD, tests, documentation, infra 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F43C-328D-41D1-A881-E8E03EE6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7964169" y="2186130"/>
            <a:ext cx="1102955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460917" y="1505417"/>
            <a:ext cx="2743665" cy="910681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1991 by students from University of Twente – Aircraft Maintenance Information System (AMIS)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482898" y="1183539"/>
            <a:ext cx="1423640" cy="780912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colleagues, located in Nieuwegein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18834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core of what we do: </a:t>
            </a:r>
            <a:br>
              <a:rPr lang="en-US" dirty="0"/>
            </a:br>
            <a:r>
              <a:rPr lang="en-US" dirty="0"/>
              <a:t>working with </a:t>
            </a:r>
            <a:r>
              <a:rPr lang="en-US" sz="2000" dirty="0"/>
              <a:t>Data</a:t>
            </a:r>
            <a:r>
              <a:rPr lang="en-US" dirty="0"/>
              <a:t>.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2703563"/>
            <a:ext cx="1809752" cy="780912"/>
          </a:xfrm>
          <a:prstGeom prst="wedgeRectCallout">
            <a:avLst>
              <a:gd name="adj1" fmla="val 119759"/>
              <a:gd name="adj2" fmla="val 11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peers and companies in several countries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(2002)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3A08-5761-4542-801B-FE270C57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microservices and an integrated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9B4E-9B42-4954-B4F5-5E8C767D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10C8-258C-43FD-8314-CA4D7D00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What are Micro Frontends? Do you have to use them? | Better Programming">
            <a:extLst>
              <a:ext uri="{FF2B5EF4-FFF2-40B4-BE49-F238E27FC236}">
                <a16:creationId xmlns:a16="http://schemas.microsoft.com/office/drawing/2014/main" id="{2AB2CE81-A059-4A4A-824C-ACF2DA0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03" y="1093694"/>
            <a:ext cx="9150497" cy="35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A1F9B-C24F-421B-8DA9-2C9D798B148D}"/>
              </a:ext>
            </a:extLst>
          </p:cNvPr>
          <p:cNvSpPr/>
          <p:nvPr/>
        </p:nvSpPr>
        <p:spPr>
          <a:xfrm>
            <a:off x="6515100" y="998220"/>
            <a:ext cx="2423160" cy="320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9C160-0B37-405B-B739-6752CC0CB478}"/>
              </a:ext>
            </a:extLst>
          </p:cNvPr>
          <p:cNvSpPr/>
          <p:nvPr/>
        </p:nvSpPr>
        <p:spPr>
          <a:xfrm>
            <a:off x="1257300" y="1093694"/>
            <a:ext cx="5257800" cy="331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3A08-5761-4542-801B-FE270C57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microservices and an integrated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9B4E-9B42-4954-B4F5-5E8C767D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10C8-258C-43FD-8314-CA4D7D00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What are Micro Frontends? Do you have to use them? | Better Programming">
            <a:extLst>
              <a:ext uri="{FF2B5EF4-FFF2-40B4-BE49-F238E27FC236}">
                <a16:creationId xmlns:a16="http://schemas.microsoft.com/office/drawing/2014/main" id="{2AB2CE81-A059-4A4A-824C-ACF2DA0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03" y="1093694"/>
            <a:ext cx="9150497" cy="35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8" descr="React – Logos Download">
            <a:extLst>
              <a:ext uri="{FF2B5EF4-FFF2-40B4-BE49-F238E27FC236}">
                <a16:creationId xmlns:a16="http://schemas.microsoft.com/office/drawing/2014/main" id="{ECACBBA4-9F54-4638-AE1A-B9246AF7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468" y="1784984"/>
            <a:ext cx="517203" cy="167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Picture 50" descr="Pre-rendering in Angular 9">
            <a:extLst>
              <a:ext uri="{FF2B5EF4-FFF2-40B4-BE49-F238E27FC236}">
                <a16:creationId xmlns:a16="http://schemas.microsoft.com/office/drawing/2014/main" id="{05D045DC-32DB-4D05-B25B-0B765FB1A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8123008" y="1883790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0" descr="Pre-rendering in Angular 9">
            <a:extLst>
              <a:ext uri="{FF2B5EF4-FFF2-40B4-BE49-F238E27FC236}">
                <a16:creationId xmlns:a16="http://schemas.microsoft.com/office/drawing/2014/main" id="{76E9D95F-CA7B-49C0-A003-AE4F3594F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6042748" y="1622661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0" descr="Pre-rendering in Angular 9">
            <a:extLst>
              <a:ext uri="{FF2B5EF4-FFF2-40B4-BE49-F238E27FC236}">
                <a16:creationId xmlns:a16="http://schemas.microsoft.com/office/drawing/2014/main" id="{2B02ABE6-8969-4E62-8AA3-7AF25FEFA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4052141" y="1607625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1844F4-7EFF-4ACE-828F-B835302E35C9}"/>
              </a:ext>
            </a:extLst>
          </p:cNvPr>
          <p:cNvSpPr/>
          <p:nvPr/>
        </p:nvSpPr>
        <p:spPr>
          <a:xfrm>
            <a:off x="6934200" y="1784984"/>
            <a:ext cx="554151" cy="2422516"/>
          </a:xfrm>
          <a:custGeom>
            <a:avLst/>
            <a:gdLst>
              <a:gd name="connsiteX0" fmla="*/ 0 w 554151"/>
              <a:gd name="connsiteY0" fmla="*/ 0 h 2422516"/>
              <a:gd name="connsiteX1" fmla="*/ 554151 w 554151"/>
              <a:gd name="connsiteY1" fmla="*/ 0 h 2422516"/>
              <a:gd name="connsiteX2" fmla="*/ 554151 w 554151"/>
              <a:gd name="connsiteY2" fmla="*/ 532954 h 2422516"/>
              <a:gd name="connsiteX3" fmla="*/ 554151 w 554151"/>
              <a:gd name="connsiteY3" fmla="*/ 1065907 h 2422516"/>
              <a:gd name="connsiteX4" fmla="*/ 554151 w 554151"/>
              <a:gd name="connsiteY4" fmla="*/ 1526185 h 2422516"/>
              <a:gd name="connsiteX5" fmla="*/ 554151 w 554151"/>
              <a:gd name="connsiteY5" fmla="*/ 2422516 h 2422516"/>
              <a:gd name="connsiteX6" fmla="*/ 0 w 554151"/>
              <a:gd name="connsiteY6" fmla="*/ 2422516 h 2422516"/>
              <a:gd name="connsiteX7" fmla="*/ 0 w 554151"/>
              <a:gd name="connsiteY7" fmla="*/ 1913788 h 2422516"/>
              <a:gd name="connsiteX8" fmla="*/ 0 w 554151"/>
              <a:gd name="connsiteY8" fmla="*/ 1453510 h 2422516"/>
              <a:gd name="connsiteX9" fmla="*/ 0 w 554151"/>
              <a:gd name="connsiteY9" fmla="*/ 920556 h 2422516"/>
              <a:gd name="connsiteX10" fmla="*/ 0 w 554151"/>
              <a:gd name="connsiteY10" fmla="*/ 0 h 242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151" h="2422516" extrusionOk="0">
                <a:moveTo>
                  <a:pt x="0" y="0"/>
                </a:moveTo>
                <a:cubicBezTo>
                  <a:pt x="142911" y="-58029"/>
                  <a:pt x="427766" y="4117"/>
                  <a:pt x="554151" y="0"/>
                </a:cubicBezTo>
                <a:cubicBezTo>
                  <a:pt x="562576" y="117908"/>
                  <a:pt x="514939" y="329723"/>
                  <a:pt x="554151" y="532954"/>
                </a:cubicBezTo>
                <a:cubicBezTo>
                  <a:pt x="593363" y="736185"/>
                  <a:pt x="508472" y="896330"/>
                  <a:pt x="554151" y="1065907"/>
                </a:cubicBezTo>
                <a:cubicBezTo>
                  <a:pt x="599830" y="1235484"/>
                  <a:pt x="505142" y="1398334"/>
                  <a:pt x="554151" y="1526185"/>
                </a:cubicBezTo>
                <a:cubicBezTo>
                  <a:pt x="603160" y="1654036"/>
                  <a:pt x="486857" y="1984108"/>
                  <a:pt x="554151" y="2422516"/>
                </a:cubicBezTo>
                <a:cubicBezTo>
                  <a:pt x="442806" y="2425387"/>
                  <a:pt x="141348" y="2386472"/>
                  <a:pt x="0" y="2422516"/>
                </a:cubicBezTo>
                <a:cubicBezTo>
                  <a:pt x="-42289" y="2298426"/>
                  <a:pt x="12160" y="2079606"/>
                  <a:pt x="0" y="1913788"/>
                </a:cubicBezTo>
                <a:cubicBezTo>
                  <a:pt x="-12160" y="1747970"/>
                  <a:pt x="10393" y="1661895"/>
                  <a:pt x="0" y="1453510"/>
                </a:cubicBezTo>
                <a:cubicBezTo>
                  <a:pt x="-10393" y="1245125"/>
                  <a:pt x="51269" y="1183247"/>
                  <a:pt x="0" y="920556"/>
                </a:cubicBezTo>
                <a:cubicBezTo>
                  <a:pt x="-51269" y="657865"/>
                  <a:pt x="71903" y="229713"/>
                  <a:pt x="0" y="0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1241844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4">
            <a:extLst>
              <a:ext uri="{FF2B5EF4-FFF2-40B4-BE49-F238E27FC236}">
                <a16:creationId xmlns:a16="http://schemas.microsoft.com/office/drawing/2014/main" id="{832C7B9F-2F1E-4668-8145-D0E88E49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38" y="1893619"/>
            <a:ext cx="514324" cy="141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1878C3-0EC5-48A4-8BA1-838FB29738C4}"/>
              </a:ext>
            </a:extLst>
          </p:cNvPr>
          <p:cNvSpPr txBox="1"/>
          <p:nvPr/>
        </p:nvSpPr>
        <p:spPr>
          <a:xfrm>
            <a:off x="6103680" y="4510071"/>
            <a:ext cx="14491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microservice / team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37C5FE-585F-40BF-A4A8-6DA31377C62E}"/>
              </a:ext>
            </a:extLst>
          </p:cNvPr>
          <p:cNvCxnSpPr>
            <a:stCxn id="11" idx="0"/>
          </p:cNvCxnSpPr>
          <p:nvPr/>
        </p:nvCxnSpPr>
        <p:spPr>
          <a:xfrm flipV="1">
            <a:off x="6828238" y="4207500"/>
            <a:ext cx="105962" cy="30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7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04FE-186A-4B7E-8625-177782E5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C1F0-F9C6-4398-A09F-CF34A01F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66863-4D80-44C9-8574-DF1BA609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45F98-E614-41C2-8501-71DD609A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749344"/>
            <a:ext cx="7124700" cy="1822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ube 16">
            <a:extLst>
              <a:ext uri="{FF2B5EF4-FFF2-40B4-BE49-F238E27FC236}">
                <a16:creationId xmlns:a16="http://schemas.microsoft.com/office/drawing/2014/main" id="{07BA29B5-403D-4939-8911-B4072EB4E0F5}"/>
              </a:ext>
            </a:extLst>
          </p:cNvPr>
          <p:cNvSpPr/>
          <p:nvPr/>
        </p:nvSpPr>
        <p:spPr>
          <a:xfrm>
            <a:off x="648675" y="3963583"/>
            <a:ext cx="7369908" cy="89191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Platform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CCBFA9-1441-4E0A-A7FD-39C31790DEFD}"/>
              </a:ext>
            </a:extLst>
          </p:cNvPr>
          <p:cNvGrpSpPr/>
          <p:nvPr/>
        </p:nvGrpSpPr>
        <p:grpSpPr>
          <a:xfrm>
            <a:off x="2037121" y="2710657"/>
            <a:ext cx="2205895" cy="1391458"/>
            <a:chOff x="2559535" y="1324740"/>
            <a:chExt cx="3436822" cy="2360636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936D175-D025-4C1E-A625-8E51DDE84B2E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BD20F374-09BC-4257-8522-30F20CD1E9AC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Down Arrow 6">
              <a:extLst>
                <a:ext uri="{FF2B5EF4-FFF2-40B4-BE49-F238E27FC236}">
                  <a16:creationId xmlns:a16="http://schemas.microsoft.com/office/drawing/2014/main" id="{82379C04-0394-437C-9A21-B57B2417613C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C1D2C1-08D8-4BAD-9AD3-CE4359A06527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ight Arrow 8">
              <a:extLst>
                <a:ext uri="{FF2B5EF4-FFF2-40B4-BE49-F238E27FC236}">
                  <a16:creationId xmlns:a16="http://schemas.microsoft.com/office/drawing/2014/main" id="{4E8BF55A-9DEE-443D-86B6-24E2986DF92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ghtning Bolt 11">
              <a:extLst>
                <a:ext uri="{FF2B5EF4-FFF2-40B4-BE49-F238E27FC236}">
                  <a16:creationId xmlns:a16="http://schemas.microsoft.com/office/drawing/2014/main" id="{4469B7C6-767A-4617-BD2E-973D785A5370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ight Arrow 10">
              <a:extLst>
                <a:ext uri="{FF2B5EF4-FFF2-40B4-BE49-F238E27FC236}">
                  <a16:creationId xmlns:a16="http://schemas.microsoft.com/office/drawing/2014/main" id="{1B3130DB-0DA0-4EF2-8C8F-065EDA950D7B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27E56947-DD03-4DCA-9B30-C687CD045CB7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FF9EF-C383-4A87-BD70-D59B66E7B42D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433056-F3E6-45B4-AC70-AE8958457F7F}"/>
              </a:ext>
            </a:extLst>
          </p:cNvPr>
          <p:cNvGrpSpPr/>
          <p:nvPr/>
        </p:nvGrpSpPr>
        <p:grpSpPr>
          <a:xfrm>
            <a:off x="4436696" y="3189558"/>
            <a:ext cx="1816029" cy="944236"/>
            <a:chOff x="2559535" y="1324740"/>
            <a:chExt cx="3436822" cy="2360636"/>
          </a:xfrm>
        </p:grpSpPr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EAD182-B297-4FDD-B0EF-87A802E205EB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94C696E-4FEA-4585-B266-1ECBF94ABC27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Down Arrow 6">
              <a:extLst>
                <a:ext uri="{FF2B5EF4-FFF2-40B4-BE49-F238E27FC236}">
                  <a16:creationId xmlns:a16="http://schemas.microsoft.com/office/drawing/2014/main" id="{B7518BD9-949D-41AE-8F29-41555313A6FA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293139-D781-4A44-8273-048D621A7BB7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ight Arrow 8">
              <a:extLst>
                <a:ext uri="{FF2B5EF4-FFF2-40B4-BE49-F238E27FC236}">
                  <a16:creationId xmlns:a16="http://schemas.microsoft.com/office/drawing/2014/main" id="{9339B8BB-1E0A-49F1-87D0-BF05D2470540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Lightning Bolt 23">
              <a:extLst>
                <a:ext uri="{FF2B5EF4-FFF2-40B4-BE49-F238E27FC236}">
                  <a16:creationId xmlns:a16="http://schemas.microsoft.com/office/drawing/2014/main" id="{33BBC6A6-E5D6-4601-BEE8-D1A4E299237E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ight Arrow 10">
              <a:extLst>
                <a:ext uri="{FF2B5EF4-FFF2-40B4-BE49-F238E27FC236}">
                  <a16:creationId xmlns:a16="http://schemas.microsoft.com/office/drawing/2014/main" id="{5A95C78D-638F-46D6-996F-0869A3098BA3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AB42A5AD-6637-4265-88AC-8B2A95FED75E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A594E1-FCB7-4D90-8629-5C6ADAEEB9BF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19CDB8-D420-44EF-8F08-2F0BD63DB2D3}"/>
              </a:ext>
            </a:extLst>
          </p:cNvPr>
          <p:cNvGrpSpPr/>
          <p:nvPr/>
        </p:nvGrpSpPr>
        <p:grpSpPr>
          <a:xfrm>
            <a:off x="6300829" y="3199604"/>
            <a:ext cx="1816029" cy="944236"/>
            <a:chOff x="2559535" y="1324740"/>
            <a:chExt cx="3436822" cy="2360636"/>
          </a:xfrm>
        </p:grpSpPr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9B10C3B4-F1E9-466C-B05B-CABFBEE93EEF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A405285A-C346-4849-B3EC-BD63E050C2DE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Down Arrow 6">
              <a:extLst>
                <a:ext uri="{FF2B5EF4-FFF2-40B4-BE49-F238E27FC236}">
                  <a16:creationId xmlns:a16="http://schemas.microsoft.com/office/drawing/2014/main" id="{CE986538-AD4F-4AAA-85B3-CDCED9C830E6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C84BFD-7B33-49F3-B796-19B837BB41AB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ight Arrow 8">
              <a:extLst>
                <a:ext uri="{FF2B5EF4-FFF2-40B4-BE49-F238E27FC236}">
                  <a16:creationId xmlns:a16="http://schemas.microsoft.com/office/drawing/2014/main" id="{E6F5B1AB-99BF-43E7-914C-E0E3A5E3F069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ADA16CF3-1A7F-4261-B3CB-5E265F024285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ight Arrow 10">
              <a:extLst>
                <a:ext uri="{FF2B5EF4-FFF2-40B4-BE49-F238E27FC236}">
                  <a16:creationId xmlns:a16="http://schemas.microsoft.com/office/drawing/2014/main" id="{A973D217-4C04-4828-A338-8A25BF46DBCA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Lightning Bolt 35">
              <a:extLst>
                <a:ext uri="{FF2B5EF4-FFF2-40B4-BE49-F238E27FC236}">
                  <a16:creationId xmlns:a16="http://schemas.microsoft.com/office/drawing/2014/main" id="{55871DEA-ED9A-4BDA-A5DA-84ECC789E8C4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87112-3184-46E6-968A-43A6E2918B7A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802AA3-9103-460F-B657-9625D6BC47EE}"/>
              </a:ext>
            </a:extLst>
          </p:cNvPr>
          <p:cNvGrpSpPr/>
          <p:nvPr/>
        </p:nvGrpSpPr>
        <p:grpSpPr>
          <a:xfrm>
            <a:off x="282125" y="3172548"/>
            <a:ext cx="1816029" cy="944236"/>
            <a:chOff x="2559535" y="1324740"/>
            <a:chExt cx="3436822" cy="2360636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C60DBF8E-1B78-40EE-880C-712347B669B8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D77BD55-00CB-4E0C-BAA6-DD70821C0D25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Down Arrow 6">
              <a:extLst>
                <a:ext uri="{FF2B5EF4-FFF2-40B4-BE49-F238E27FC236}">
                  <a16:creationId xmlns:a16="http://schemas.microsoft.com/office/drawing/2014/main" id="{22C16B56-C5E8-4545-BE17-7B8F1CBBA54B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673893-8099-4B78-A5C3-46F5C1F4E092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Right Arrow 8">
              <a:extLst>
                <a:ext uri="{FF2B5EF4-FFF2-40B4-BE49-F238E27FC236}">
                  <a16:creationId xmlns:a16="http://schemas.microsoft.com/office/drawing/2014/main" id="{E3D813F4-3398-4888-9B25-E542E7069E7C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Lightning Bolt 43">
              <a:extLst>
                <a:ext uri="{FF2B5EF4-FFF2-40B4-BE49-F238E27FC236}">
                  <a16:creationId xmlns:a16="http://schemas.microsoft.com/office/drawing/2014/main" id="{9F786BED-31C1-44AE-8103-ECE55452A74A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Right Arrow 10">
              <a:extLst>
                <a:ext uri="{FF2B5EF4-FFF2-40B4-BE49-F238E27FC236}">
                  <a16:creationId xmlns:a16="http://schemas.microsoft.com/office/drawing/2014/main" id="{78746AEC-707C-4070-8042-2834109AE1AE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58BCE0EF-BEC2-469B-B916-0E864AF2D655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D6D459-0DCF-466D-A928-9E9AB6F98B2D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8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44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9" grpId="0" animBg="1"/>
      <p:bldP spid="29" grpId="0" animBg="1"/>
      <p:bldP spid="71" grpId="0" animBg="1"/>
      <p:bldP spid="81" grpId="0" animBg="1"/>
      <p:bldP spid="82" grpId="0" animBg="1"/>
      <p:bldP spid="83" grpId="0" animBg="1"/>
      <p:bldP spid="84" grpId="0" animBg="1"/>
      <p:bldP spid="87" grpId="0" animBg="1"/>
      <p:bldP spid="89" grpId="0" animBg="1"/>
      <p:bldP spid="90" grpId="0" animBg="1"/>
      <p:bldP spid="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364273" y="2090822"/>
            <a:ext cx="2743665" cy="525780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Engineering, Data Analytics (&amp; Data Science)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107938" y="1234069"/>
            <a:ext cx="1497054" cy="730382"/>
          </a:xfrm>
          <a:prstGeom prst="wedgeRectCallout">
            <a:avLst>
              <a:gd name="adj1" fmla="val -38949"/>
              <a:gd name="adj2" fmla="val 182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&amp; Application Integration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4374895" y="1823720"/>
            <a:ext cx="1186209" cy="453251"/>
          </a:xfrm>
          <a:prstGeom prst="wedgeRectCallout">
            <a:avLst>
              <a:gd name="adj1" fmla="val -72851"/>
              <a:gd name="adj2" fmla="val 188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applications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659310" y="3078637"/>
            <a:ext cx="1586728" cy="396747"/>
          </a:xfrm>
          <a:prstGeom prst="wedgeRectCallout">
            <a:avLst>
              <a:gd name="adj1" fmla="val 118937"/>
              <a:gd name="adj2" fmla="val -11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of Things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6FB2219-A54D-4106-9AA2-A417A2B8B5C6}"/>
              </a:ext>
            </a:extLst>
          </p:cNvPr>
          <p:cNvSpPr/>
          <p:nvPr/>
        </p:nvSpPr>
        <p:spPr>
          <a:xfrm>
            <a:off x="5723366" y="1334859"/>
            <a:ext cx="2424457" cy="894791"/>
          </a:xfrm>
          <a:prstGeom prst="wedgeRectCallout">
            <a:avLst>
              <a:gd name="adj1" fmla="val -73610"/>
              <a:gd name="adj2" fmla="val 123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cloud, DevOps, PaaS, streaming, microservices, Software Studio, database, software engineering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C946DB9-76BB-457B-97E2-6C6A12D3D14D}"/>
              </a:ext>
            </a:extLst>
          </p:cNvPr>
          <p:cNvSpPr/>
          <p:nvPr/>
        </p:nvSpPr>
        <p:spPr>
          <a:xfrm>
            <a:off x="6258626" y="2391965"/>
            <a:ext cx="2424457" cy="885046"/>
          </a:xfrm>
          <a:prstGeom prst="wedgeRectCallout">
            <a:avLst>
              <a:gd name="adj1" fmla="val -92314"/>
              <a:gd name="adj2" fmla="val 33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Oracle, Microsoft Azure, open source, Java, SQL, NodeJS, Python, React/Angular</a:t>
            </a:r>
          </a:p>
        </p:txBody>
      </p:sp>
    </p:spTree>
    <p:extLst>
      <p:ext uri="{BB962C8B-B14F-4D97-AF65-F5344CB8AC3E}">
        <p14:creationId xmlns:p14="http://schemas.microsoft.com/office/powerpoint/2010/main" val="1653302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1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CEF2CFF-861A-43B8-8C97-5758300DF44C}"/>
              </a:ext>
            </a:extLst>
          </p:cNvPr>
          <p:cNvGrpSpPr/>
          <p:nvPr/>
        </p:nvGrpSpPr>
        <p:grpSpPr>
          <a:xfrm>
            <a:off x="6122791" y="1504035"/>
            <a:ext cx="240559" cy="358102"/>
            <a:chOff x="9821876" y="953897"/>
            <a:chExt cx="320745" cy="477469"/>
          </a:xfrm>
          <a:solidFill>
            <a:schemeClr val="bg1">
              <a:lumMod val="95000"/>
            </a:schemeClr>
          </a:solidFill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9944BF0-8F2D-4325-AA19-3269962C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  <a:grpFill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AC3F90D-116C-4285-9DE7-181F8AE9ACA5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A57344F-78D1-4A58-8454-083602B2B73D}"/>
              </a:ext>
            </a:extLst>
          </p:cNvPr>
          <p:cNvGrpSpPr/>
          <p:nvPr/>
        </p:nvGrpSpPr>
        <p:grpSpPr>
          <a:xfrm>
            <a:off x="5275167" y="1412786"/>
            <a:ext cx="249325" cy="444443"/>
            <a:chOff x="8604473" y="900329"/>
            <a:chExt cx="332433" cy="592590"/>
          </a:xfrm>
          <a:solidFill>
            <a:schemeClr val="bg1">
              <a:lumMod val="95000"/>
            </a:schemeClr>
          </a:solidFill>
        </p:grpSpPr>
        <p:pic>
          <p:nvPicPr>
            <p:cNvPr id="106" name="Picture 114">
              <a:extLst>
                <a:ext uri="{FF2B5EF4-FFF2-40B4-BE49-F238E27FC236}">
                  <a16:creationId xmlns:a16="http://schemas.microsoft.com/office/drawing/2014/main" id="{F03A6FF7-4D13-4BFE-8344-8C61A994A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B0DB9F-33F7-4954-AEFE-BE42AC956E82}"/>
                </a:ext>
              </a:extLst>
            </p:cNvPr>
            <p:cNvSpPr txBox="1"/>
            <p:nvPr/>
          </p:nvSpPr>
          <p:spPr>
            <a:xfrm>
              <a:off x="8654204" y="1246698"/>
              <a:ext cx="232970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SQS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65FDC69-6ABB-4BB9-8321-50B53C67F079}"/>
              </a:ext>
            </a:extLst>
          </p:cNvPr>
          <p:cNvGrpSpPr/>
          <p:nvPr/>
        </p:nvGrpSpPr>
        <p:grpSpPr>
          <a:xfrm>
            <a:off x="5102475" y="2078930"/>
            <a:ext cx="347852" cy="358102"/>
            <a:chOff x="9750347" y="953897"/>
            <a:chExt cx="463803" cy="477469"/>
          </a:xfrm>
          <a:solidFill>
            <a:schemeClr val="bg1">
              <a:lumMod val="95000"/>
            </a:schemeClr>
          </a:solidFill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C186CB1D-02B9-47D0-99F1-D2A6C2DC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  <a:grpFill/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B15C075-8171-4A60-A2DF-FFFDCB62B39C}"/>
                </a:ext>
              </a:extLst>
            </p:cNvPr>
            <p:cNvSpPr txBox="1"/>
            <p:nvPr/>
          </p:nvSpPr>
          <p:spPr>
            <a:xfrm>
              <a:off x="9750347" y="1308255"/>
              <a:ext cx="463803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RabbitMQ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A4041C6-2C61-4FDA-B1C5-89FE2F0C2652}"/>
              </a:ext>
            </a:extLst>
          </p:cNvPr>
          <p:cNvGrpSpPr/>
          <p:nvPr/>
        </p:nvGrpSpPr>
        <p:grpSpPr>
          <a:xfrm>
            <a:off x="5643306" y="1455135"/>
            <a:ext cx="331859" cy="493763"/>
            <a:chOff x="11147028" y="3239662"/>
            <a:chExt cx="442479" cy="658350"/>
          </a:xfrm>
          <a:solidFill>
            <a:schemeClr val="bg1">
              <a:lumMod val="95000"/>
            </a:schemeClr>
          </a:solidFill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385650-42B8-4D7C-BAF1-6E1CE473533D}"/>
                </a:ext>
              </a:extLst>
            </p:cNvPr>
            <p:cNvSpPr txBox="1"/>
            <p:nvPr/>
          </p:nvSpPr>
          <p:spPr>
            <a:xfrm>
              <a:off x="11170563" y="3651791"/>
              <a:ext cx="395408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Pub/Sub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F98AAAB-0AB3-4593-97EE-FAB694925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7028" y="3239662"/>
              <a:ext cx="442479" cy="442479"/>
            </a:xfrm>
            <a:prstGeom prst="rect">
              <a:avLst/>
            </a:prstGeom>
            <a:grpFill/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C9DB1457-652A-466E-9960-879877C4B5AA}"/>
              </a:ext>
            </a:extLst>
          </p:cNvPr>
          <p:cNvSpPr txBox="1"/>
          <p:nvPr/>
        </p:nvSpPr>
        <p:spPr>
          <a:xfrm>
            <a:off x="2276850" y="3843115"/>
            <a:ext cx="168316" cy="92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 dirty="0" err="1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rPr>
              <a:t>Zipin</a:t>
            </a:r>
            <a:endParaRPr lang="en-US" sz="525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+mj-lt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D47778B-7AF3-4840-B050-CAF64618D2BE}"/>
              </a:ext>
            </a:extLst>
          </p:cNvPr>
          <p:cNvGrpSpPr/>
          <p:nvPr/>
        </p:nvGrpSpPr>
        <p:grpSpPr>
          <a:xfrm>
            <a:off x="4146510" y="3072894"/>
            <a:ext cx="588304" cy="475691"/>
            <a:chOff x="8393958" y="4433548"/>
            <a:chExt cx="784405" cy="63425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1934534-6787-469B-BAF7-F270D0F13C5B}"/>
                </a:ext>
              </a:extLst>
            </p:cNvPr>
            <p:cNvSpPr txBox="1"/>
            <p:nvPr/>
          </p:nvSpPr>
          <p:spPr>
            <a:xfrm>
              <a:off x="8393958" y="4821582"/>
              <a:ext cx="78440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Secrets Manager</a:t>
              </a:r>
            </a:p>
          </p:txBody>
        </p: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3D80E2B9-5DAB-4FC1-962D-E0624DB2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622082" y="4433548"/>
              <a:ext cx="328156" cy="328156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D00ACD7-946E-4C69-89BA-5FF0B879C6EB}"/>
              </a:ext>
            </a:extLst>
          </p:cNvPr>
          <p:cNvGrpSpPr/>
          <p:nvPr/>
        </p:nvGrpSpPr>
        <p:grpSpPr>
          <a:xfrm>
            <a:off x="4687622" y="3481179"/>
            <a:ext cx="309380" cy="478298"/>
            <a:chOff x="9245143" y="4430073"/>
            <a:chExt cx="412507" cy="637730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BB16C18-B6E7-4F0C-AE52-25BE7DE7B4D0}"/>
                </a:ext>
              </a:extLst>
            </p:cNvPr>
            <p:cNvSpPr txBox="1"/>
            <p:nvPr/>
          </p:nvSpPr>
          <p:spPr>
            <a:xfrm>
              <a:off x="9245143" y="4821582"/>
              <a:ext cx="41250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KeyVault</a:t>
              </a: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B359DF42-1E33-4B48-A06A-76A5A5AB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277675" y="4430073"/>
              <a:ext cx="347444" cy="34744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85B8251-CB01-4907-BE05-16249C2C260D}"/>
              </a:ext>
            </a:extLst>
          </p:cNvPr>
          <p:cNvGrpSpPr/>
          <p:nvPr/>
        </p:nvGrpSpPr>
        <p:grpSpPr>
          <a:xfrm>
            <a:off x="4634371" y="2855024"/>
            <a:ext cx="549832" cy="501445"/>
            <a:chOff x="9643078" y="4399211"/>
            <a:chExt cx="733109" cy="668593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2802F2-A442-4649-8EC1-11F50C603ED7}"/>
                </a:ext>
              </a:extLst>
            </p:cNvPr>
            <p:cNvSpPr txBox="1"/>
            <p:nvPr/>
          </p:nvSpPr>
          <p:spPr>
            <a:xfrm>
              <a:off x="9643078" y="4821583"/>
              <a:ext cx="73310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 Manager</a:t>
              </a:r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1A08B417-DC69-4D0A-A701-14582A5B6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9987" y="4399211"/>
              <a:ext cx="319288" cy="39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6221BB8-58E1-4A81-B0D7-EA6E65582B44}"/>
              </a:ext>
            </a:extLst>
          </p:cNvPr>
          <p:cNvGrpSpPr/>
          <p:nvPr/>
        </p:nvGrpSpPr>
        <p:grpSpPr>
          <a:xfrm>
            <a:off x="4211567" y="3607790"/>
            <a:ext cx="367088" cy="444014"/>
            <a:chOff x="10357498" y="4475785"/>
            <a:chExt cx="489451" cy="59201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B30B948-DB7D-4721-ABA3-47A50A475440}"/>
                </a:ext>
              </a:extLst>
            </p:cNvPr>
            <p:cNvSpPr txBox="1"/>
            <p:nvPr/>
          </p:nvSpPr>
          <p:spPr>
            <a:xfrm>
              <a:off x="10357498" y="4821582"/>
              <a:ext cx="48945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err="1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HashiCorp</a:t>
              </a:r>
              <a:endParaRPr lang="en-US" sz="6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</a:endParaRP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Vault</a:t>
              </a:r>
            </a:p>
          </p:txBody>
        </p:sp>
        <p:pic>
          <p:nvPicPr>
            <p:cNvPr id="140" name="Picture 2" descr="See the source image">
              <a:extLst>
                <a:ext uri="{FF2B5EF4-FFF2-40B4-BE49-F238E27FC236}">
                  <a16:creationId xmlns:a16="http://schemas.microsoft.com/office/drawing/2014/main" id="{B1D3EE09-F993-4FCC-A9B5-BC133DB4F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578" y="4475785"/>
              <a:ext cx="319288" cy="31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2594A19-7EAC-4585-A98A-C79598262EA1}"/>
              </a:ext>
            </a:extLst>
          </p:cNvPr>
          <p:cNvGrpSpPr/>
          <p:nvPr/>
        </p:nvGrpSpPr>
        <p:grpSpPr>
          <a:xfrm>
            <a:off x="6497062" y="1714679"/>
            <a:ext cx="197170" cy="418800"/>
            <a:chOff x="10011219" y="3278059"/>
            <a:chExt cx="262893" cy="558400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81226E0-E9DA-40E5-8983-9E94DCF5C750}"/>
                </a:ext>
              </a:extLst>
            </p:cNvPr>
            <p:cNvSpPr txBox="1"/>
            <p:nvPr/>
          </p:nvSpPr>
          <p:spPr>
            <a:xfrm>
              <a:off x="10011219" y="3713348"/>
              <a:ext cx="2628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Kafka</a:t>
              </a:r>
            </a:p>
          </p:txBody>
        </p:sp>
        <p:pic>
          <p:nvPicPr>
            <p:cNvPr id="146" name="Picture 145" descr="A close up of a logo&#10;&#10;Description automatically generated">
              <a:extLst>
                <a:ext uri="{FF2B5EF4-FFF2-40B4-BE49-F238E27FC236}">
                  <a16:creationId xmlns:a16="http://schemas.microsoft.com/office/drawing/2014/main" id="{982DF85A-4E42-47B8-B884-815E6360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286" y="3278059"/>
              <a:ext cx="210761" cy="342135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302A2CD-6249-407B-AE35-A894B217548D}"/>
              </a:ext>
            </a:extLst>
          </p:cNvPr>
          <p:cNvGrpSpPr/>
          <p:nvPr/>
        </p:nvGrpSpPr>
        <p:grpSpPr>
          <a:xfrm>
            <a:off x="3349036" y="2524845"/>
            <a:ext cx="301366" cy="404850"/>
            <a:chOff x="11018847" y="891566"/>
            <a:chExt cx="401821" cy="539800"/>
          </a:xfrm>
          <a:solidFill>
            <a:schemeClr val="bg1">
              <a:lumMod val="95000"/>
            </a:schemeClr>
          </a:solidFill>
        </p:grpSpPr>
        <p:pic>
          <p:nvPicPr>
            <p:cNvPr id="148" name="Picture 4">
              <a:extLst>
                <a:ext uri="{FF2B5EF4-FFF2-40B4-BE49-F238E27FC236}">
                  <a16:creationId xmlns:a16="http://schemas.microsoft.com/office/drawing/2014/main" id="{3B626ED1-5804-46AC-A842-EE2EE1FA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61106" y="891566"/>
              <a:ext cx="317304" cy="36179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074E08D-3CAB-49E6-9A63-9F0DAA0911F1}"/>
                </a:ext>
              </a:extLst>
            </p:cNvPr>
            <p:cNvSpPr txBox="1"/>
            <p:nvPr/>
          </p:nvSpPr>
          <p:spPr>
            <a:xfrm>
              <a:off x="11018847" y="1308255"/>
              <a:ext cx="401821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Firebase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7963BA0-A6AD-4A7F-BD19-76B54F73DDE9}"/>
              </a:ext>
            </a:extLst>
          </p:cNvPr>
          <p:cNvGrpSpPr/>
          <p:nvPr/>
        </p:nvGrpSpPr>
        <p:grpSpPr>
          <a:xfrm>
            <a:off x="4388963" y="2433200"/>
            <a:ext cx="375103" cy="355883"/>
            <a:chOff x="10336682" y="956855"/>
            <a:chExt cx="500138" cy="474511"/>
          </a:xfrm>
        </p:grpSpPr>
        <p:pic>
          <p:nvPicPr>
            <p:cNvPr id="151" name="Picture 12" descr="Image result for Cassandra Logo">
              <a:extLst>
                <a:ext uri="{FF2B5EF4-FFF2-40B4-BE49-F238E27FC236}">
                  <a16:creationId xmlns:a16="http://schemas.microsoft.com/office/drawing/2014/main" id="{4C77E23A-0BCF-4FEF-9AC4-3C4A2F48A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10839" y="956855"/>
              <a:ext cx="351824" cy="24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87B6999-C03C-4B0F-8548-CA109D9673D4}"/>
                </a:ext>
              </a:extLst>
            </p:cNvPr>
            <p:cNvSpPr txBox="1"/>
            <p:nvPr/>
          </p:nvSpPr>
          <p:spPr>
            <a:xfrm>
              <a:off x="10336682" y="1308255"/>
              <a:ext cx="50013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Cassandra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96FD87-0F01-4DAE-B63A-8B86E40FEC64}"/>
              </a:ext>
            </a:extLst>
          </p:cNvPr>
          <p:cNvGrpSpPr/>
          <p:nvPr/>
        </p:nvGrpSpPr>
        <p:grpSpPr>
          <a:xfrm>
            <a:off x="3101999" y="2263008"/>
            <a:ext cx="240559" cy="358102"/>
            <a:chOff x="9821876" y="953897"/>
            <a:chExt cx="320745" cy="477469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3AB75EE6-7305-4BA9-8CDC-75F468202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4FBCF6-C8F8-4E6C-B33F-B95E44516A94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520A32-9C3F-41D0-9C04-CEB959DA97D9}"/>
              </a:ext>
            </a:extLst>
          </p:cNvPr>
          <p:cNvGrpSpPr/>
          <p:nvPr/>
        </p:nvGrpSpPr>
        <p:grpSpPr>
          <a:xfrm>
            <a:off x="3129608" y="2894916"/>
            <a:ext cx="391132" cy="446432"/>
            <a:chOff x="9175172" y="897678"/>
            <a:chExt cx="521510" cy="595242"/>
          </a:xfrm>
        </p:grpSpPr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A4C9F618-4E3D-4F45-9FA1-D5E8917AA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65842DC-6B11-4F2B-BEAE-440C1D02B3A0}"/>
                </a:ext>
              </a:extLst>
            </p:cNvPr>
            <p:cNvSpPr txBox="1"/>
            <p:nvPr/>
          </p:nvSpPr>
          <p:spPr>
            <a:xfrm>
              <a:off x="9175172" y="1246699"/>
              <a:ext cx="5215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970C3C-F747-4F67-9F84-A1C5A3A6C5B4}"/>
              </a:ext>
            </a:extLst>
          </p:cNvPr>
          <p:cNvGrpSpPr/>
          <p:nvPr/>
        </p:nvGrpSpPr>
        <p:grpSpPr>
          <a:xfrm>
            <a:off x="3603199" y="2818421"/>
            <a:ext cx="395943" cy="444443"/>
            <a:chOff x="8506728" y="900329"/>
            <a:chExt cx="527924" cy="592590"/>
          </a:xfrm>
        </p:grpSpPr>
        <p:pic>
          <p:nvPicPr>
            <p:cNvPr id="160" name="Picture 114">
              <a:extLst>
                <a:ext uri="{FF2B5EF4-FFF2-40B4-BE49-F238E27FC236}">
                  <a16:creationId xmlns:a16="http://schemas.microsoft.com/office/drawing/2014/main" id="{D6A37842-91C3-44E7-B299-C62716FD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2E72B90-56F2-469D-8C8F-E003E1E1BFE7}"/>
                </a:ext>
              </a:extLst>
            </p:cNvPr>
            <p:cNvSpPr txBox="1"/>
            <p:nvPr/>
          </p:nvSpPr>
          <p:spPr>
            <a:xfrm>
              <a:off x="8506728" y="1246698"/>
              <a:ext cx="52792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DynamoDB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063D9A1-112F-4E28-81B4-DBC65EA5DE07}"/>
              </a:ext>
            </a:extLst>
          </p:cNvPr>
          <p:cNvGrpSpPr/>
          <p:nvPr/>
        </p:nvGrpSpPr>
        <p:grpSpPr>
          <a:xfrm>
            <a:off x="6059115" y="1925309"/>
            <a:ext cx="411972" cy="446432"/>
            <a:chOff x="9161280" y="897678"/>
            <a:chExt cx="549296" cy="595242"/>
          </a:xfrm>
        </p:grpSpPr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E530728B-51E0-4D27-91F9-49CE7843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rcRect/>
            <a:stretch/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054B3FA-4430-404A-9DB7-5C8498ADF02E}"/>
                </a:ext>
              </a:extLst>
            </p:cNvPr>
            <p:cNvSpPr txBox="1"/>
            <p:nvPr/>
          </p:nvSpPr>
          <p:spPr>
            <a:xfrm>
              <a:off x="9161280" y="1246699"/>
              <a:ext cx="54929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Service Bus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7194DFD-1204-46D3-B790-140AA915F793}"/>
              </a:ext>
            </a:extLst>
          </p:cNvPr>
          <p:cNvGrpSpPr/>
          <p:nvPr/>
        </p:nvGrpSpPr>
        <p:grpSpPr>
          <a:xfrm>
            <a:off x="3813953" y="3311470"/>
            <a:ext cx="270907" cy="459977"/>
            <a:chOff x="11187665" y="3284711"/>
            <a:chExt cx="361210" cy="613302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AFC4D87-0D79-48D6-BE8E-67E706B67E1A}"/>
                </a:ext>
              </a:extLst>
            </p:cNvPr>
            <p:cNvSpPr txBox="1"/>
            <p:nvPr/>
          </p:nvSpPr>
          <p:spPr>
            <a:xfrm>
              <a:off x="11187665" y="3651792"/>
              <a:ext cx="3612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960FF48D-7F3F-4E02-8BB4-CA81EBBB8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92077" y="3284711"/>
              <a:ext cx="352382" cy="352382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96E1F3D-6922-4D7E-B849-00D2BF0BB9D7}"/>
              </a:ext>
            </a:extLst>
          </p:cNvPr>
          <p:cNvGrpSpPr/>
          <p:nvPr/>
        </p:nvGrpSpPr>
        <p:grpSpPr>
          <a:xfrm>
            <a:off x="3151530" y="3411032"/>
            <a:ext cx="249172" cy="450704"/>
            <a:chOff x="10569145" y="3297073"/>
            <a:chExt cx="332230" cy="600939"/>
          </a:xfrm>
        </p:grpSpPr>
        <p:pic>
          <p:nvPicPr>
            <p:cNvPr id="169" name="Picture 140">
              <a:extLst>
                <a:ext uri="{FF2B5EF4-FFF2-40B4-BE49-F238E27FC236}">
                  <a16:creationId xmlns:a16="http://schemas.microsoft.com/office/drawing/2014/main" id="{85AD2040-41D0-41FB-B3A1-48E89FB30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/>
            <a:stretch/>
          </p:blipFill>
          <p:spPr>
            <a:xfrm>
              <a:off x="10569145" y="3297073"/>
              <a:ext cx="332230" cy="332230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5BEACFD-59C2-4865-B4EC-A598A237F1B7}"/>
                </a:ext>
              </a:extLst>
            </p:cNvPr>
            <p:cNvSpPr txBox="1"/>
            <p:nvPr/>
          </p:nvSpPr>
          <p:spPr>
            <a:xfrm>
              <a:off x="10618774" y="3651791"/>
              <a:ext cx="23297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S3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7ECC1AB-BFD2-4B21-8B10-11B457035849}"/>
              </a:ext>
            </a:extLst>
          </p:cNvPr>
          <p:cNvGrpSpPr/>
          <p:nvPr/>
        </p:nvGrpSpPr>
        <p:grpSpPr>
          <a:xfrm>
            <a:off x="3486735" y="3474353"/>
            <a:ext cx="270908" cy="451211"/>
            <a:chOff x="9403833" y="3296398"/>
            <a:chExt cx="361211" cy="60161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597A5B4-3E3F-4278-A543-47C75AD7C64D}"/>
                </a:ext>
              </a:extLst>
            </p:cNvPr>
            <p:cNvSpPr txBox="1"/>
            <p:nvPr/>
          </p:nvSpPr>
          <p:spPr>
            <a:xfrm>
              <a:off x="9403833" y="3651791"/>
              <a:ext cx="36121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73" name="Graphic 172">
              <a:extLst>
                <a:ext uri="{FF2B5EF4-FFF2-40B4-BE49-F238E27FC236}">
                  <a16:creationId xmlns:a16="http://schemas.microsoft.com/office/drawing/2014/main" id="{A202BF41-9CD1-462B-A53F-D46CA01F8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rcRect/>
            <a:stretch/>
          </p:blipFill>
          <p:spPr>
            <a:xfrm>
              <a:off x="9418110" y="3296398"/>
              <a:ext cx="332652" cy="332652"/>
            </a:xfrm>
            <a:prstGeom prst="rect">
              <a:avLst/>
            </a:prstGeom>
          </p:spPr>
        </p:pic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9BE22BE8-74C7-4967-BFE6-6BF3A0D370B9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86584" y="2446435"/>
            <a:ext cx="354541" cy="174112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C337A9CF-710B-4467-8E13-20EC321CCF1D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23663" y="2900043"/>
            <a:ext cx="740721" cy="24516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FF9F6C3F-6883-4F1F-AD9C-B1D9D62B8F2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00819" y="3110386"/>
            <a:ext cx="363564" cy="13328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6550392-3EEE-4D7D-9C94-434DF8B11A6F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057595" y="2633551"/>
            <a:ext cx="407192" cy="189409"/>
          </a:xfrm>
          <a:prstGeom prst="rect">
            <a:avLst/>
          </a:prstGeom>
        </p:spPr>
      </p:pic>
      <p:pic>
        <p:nvPicPr>
          <p:cNvPr id="178" name="Picture 34" descr="NET – Logos Download">
            <a:extLst>
              <a:ext uri="{FF2B5EF4-FFF2-40B4-BE49-F238E27FC236}">
                <a16:creationId xmlns:a16="http://schemas.microsoft.com/office/drawing/2014/main" id="{FE850168-50C5-4DB9-AA60-C0A2A257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" y="2539773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5B72006-23D1-4089-AF8F-8C0EE4751AE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16063" y="3095373"/>
            <a:ext cx="280012" cy="143695"/>
          </a:xfrm>
          <a:prstGeom prst="rect">
            <a:avLst/>
          </a:prstGeom>
        </p:spPr>
      </p:pic>
      <p:pic>
        <p:nvPicPr>
          <p:cNvPr id="180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FC9646BE-F686-4054-9217-5AE1B198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79" y="2794432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2">
            <a:extLst>
              <a:ext uri="{FF2B5EF4-FFF2-40B4-BE49-F238E27FC236}">
                <a16:creationId xmlns:a16="http://schemas.microsoft.com/office/drawing/2014/main" id="{3B9E6449-FBEF-4C7D-A52E-86F93F02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57" y="2398150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6C7313B1-AE51-4537-827E-4B14E3A93FD5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36332" y="2616718"/>
            <a:ext cx="471548" cy="25835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6968A53-8EF1-449F-B790-629746473BBC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138390" y="2914068"/>
            <a:ext cx="740721" cy="245164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13F095F-B02B-45E5-8FDF-14254789774A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5830871" y="3171230"/>
            <a:ext cx="363564" cy="133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08B5A344-A847-4E15-9C53-45E99AB7B7BE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410036" y="3085619"/>
            <a:ext cx="407192" cy="189409"/>
          </a:xfrm>
          <a:prstGeom prst="rect">
            <a:avLst/>
          </a:prstGeom>
        </p:spPr>
      </p:pic>
      <p:pic>
        <p:nvPicPr>
          <p:cNvPr id="187" name="Picture 34" descr="NET – Logos Download">
            <a:extLst>
              <a:ext uri="{FF2B5EF4-FFF2-40B4-BE49-F238E27FC236}">
                <a16:creationId xmlns:a16="http://schemas.microsoft.com/office/drawing/2014/main" id="{8F720485-5816-4836-BA2E-76BF7E0FC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695" y="2421366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E97E1BAE-DA21-40B0-968F-0D9D87F07406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6055253" y="2565327"/>
            <a:ext cx="471548" cy="258359"/>
          </a:xfrm>
          <a:prstGeom prst="rect">
            <a:avLst/>
          </a:prstGeom>
        </p:spPr>
      </p:pic>
      <p:pic>
        <p:nvPicPr>
          <p:cNvPr id="192" name="Picture 2" descr="Windows logo">
            <a:extLst>
              <a:ext uri="{FF2B5EF4-FFF2-40B4-BE49-F238E27FC236}">
                <a16:creationId xmlns:a16="http://schemas.microsoft.com/office/drawing/2014/main" id="{5D556530-5D2E-45ED-9155-4B7E2A4B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" y="3531962"/>
            <a:ext cx="762860" cy="1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>
            <a:extLst>
              <a:ext uri="{FF2B5EF4-FFF2-40B4-BE49-F238E27FC236}">
                <a16:creationId xmlns:a16="http://schemas.microsoft.com/office/drawing/2014/main" id="{D511586C-D6D0-4AF1-B019-C3A5A862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694" y="3413811"/>
            <a:ext cx="500244" cy="1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See the source image">
            <a:extLst>
              <a:ext uri="{FF2B5EF4-FFF2-40B4-BE49-F238E27FC236}">
                <a16:creationId xmlns:a16="http://schemas.microsoft.com/office/drawing/2014/main" id="{5C0CEF02-0101-4150-8F41-31C43698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6660" y="3309345"/>
            <a:ext cx="537275" cy="2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See the source image">
            <a:extLst>
              <a:ext uri="{FF2B5EF4-FFF2-40B4-BE49-F238E27FC236}">
                <a16:creationId xmlns:a16="http://schemas.microsoft.com/office/drawing/2014/main" id="{C4889FB5-24D9-4049-BE93-DB6456A1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337" y="3587339"/>
            <a:ext cx="449538" cy="13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5CAEC615-21B1-4CC4-91E9-0070769BF2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rcRect/>
          <a:stretch/>
        </p:blipFill>
        <p:spPr>
          <a:xfrm>
            <a:off x="410872" y="3801000"/>
            <a:ext cx="229032" cy="229032"/>
          </a:xfrm>
          <a:prstGeom prst="rect">
            <a:avLst/>
          </a:prstGeom>
        </p:spPr>
      </p:pic>
      <p:pic>
        <p:nvPicPr>
          <p:cNvPr id="197" name="Picture 2" descr="See the source image">
            <a:extLst>
              <a:ext uri="{FF2B5EF4-FFF2-40B4-BE49-F238E27FC236}">
                <a16:creationId xmlns:a16="http://schemas.microsoft.com/office/drawing/2014/main" id="{B005FC27-76E7-4BE6-9BF4-83EF841B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341" y="3792945"/>
            <a:ext cx="251719" cy="2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">
            <a:extLst>
              <a:ext uri="{FF2B5EF4-FFF2-40B4-BE49-F238E27FC236}">
                <a16:creationId xmlns:a16="http://schemas.microsoft.com/office/drawing/2014/main" id="{8F391A58-561F-4EB3-9B46-845BC1BB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4498" y="3800429"/>
            <a:ext cx="214368" cy="25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6" descr="See the source image">
            <a:extLst>
              <a:ext uri="{FF2B5EF4-FFF2-40B4-BE49-F238E27FC236}">
                <a16:creationId xmlns:a16="http://schemas.microsoft.com/office/drawing/2014/main" id="{3BE5185E-1CC9-4804-8A57-2EA28A58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3918" y="3799289"/>
            <a:ext cx="262179" cy="2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A48EEC1A-D0DD-427F-8346-81E8C9B261DA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575303" y="3798367"/>
            <a:ext cx="262179" cy="25989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078DFDE-C7F3-4CEC-8829-CA4D7095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13" y="2464406"/>
            <a:ext cx="263275" cy="2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Hosting in Nederlandse Cloud Datacenters">
            <a:extLst>
              <a:ext uri="{FF2B5EF4-FFF2-40B4-BE49-F238E27FC236}">
                <a16:creationId xmlns:a16="http://schemas.microsoft.com/office/drawing/2014/main" id="{E62A8984-0938-4039-9856-284B4CB87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622" y="2905112"/>
            <a:ext cx="433319" cy="28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acle Database Logo Download - AI - All Vector Logo">
            <a:extLst>
              <a:ext uri="{FF2B5EF4-FFF2-40B4-BE49-F238E27FC236}">
                <a16:creationId xmlns:a16="http://schemas.microsoft.com/office/drawing/2014/main" id="{5835BDA0-7664-457F-AE8B-B27295C3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90" y="2804895"/>
            <a:ext cx="420190" cy="2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61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6D80-D830-4B28-89B1-45B5E9C4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most microservices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F48B-835C-4C1C-9826-4548990D6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and retrieve state</a:t>
            </a:r>
          </a:p>
          <a:p>
            <a:r>
              <a:rPr lang="en-US" dirty="0"/>
              <a:t>Read runtime secrets and configuration values</a:t>
            </a:r>
          </a:p>
          <a:p>
            <a:r>
              <a:rPr lang="en-US" dirty="0"/>
              <a:t>Publish “observability data”</a:t>
            </a:r>
          </a:p>
          <a:p>
            <a:r>
              <a:rPr lang="en-US" dirty="0"/>
              <a:t>Subscribe to event topic and handle incoming events</a:t>
            </a:r>
          </a:p>
          <a:p>
            <a:r>
              <a:rPr lang="en-US" dirty="0"/>
              <a:t>Publish events to event topic</a:t>
            </a:r>
          </a:p>
          <a:p>
            <a:r>
              <a:rPr lang="en-US" dirty="0"/>
              <a:t>Interact with other microservices</a:t>
            </a:r>
          </a:p>
          <a:p>
            <a:r>
              <a:rPr lang="en-US" dirty="0"/>
              <a:t>Invoke external services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microservice specific business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584C8-3FCD-4885-A884-A41C05A2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03B4961B-6EEA-4DCA-B3C7-B7EB99F62D60}"/>
              </a:ext>
            </a:extLst>
          </p:cNvPr>
          <p:cNvSpPr/>
          <p:nvPr/>
        </p:nvSpPr>
        <p:spPr>
          <a:xfrm>
            <a:off x="5600700" y="853440"/>
            <a:ext cx="114300" cy="20802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Folded Corner 67">
            <a:extLst>
              <a:ext uri="{FF2B5EF4-FFF2-40B4-BE49-F238E27FC236}">
                <a16:creationId xmlns:a16="http://schemas.microsoft.com/office/drawing/2014/main" id="{02A91688-9BC1-4EAE-B0D7-20C6EF47EC28}"/>
              </a:ext>
            </a:extLst>
          </p:cNvPr>
          <p:cNvSpPr/>
          <p:nvPr/>
        </p:nvSpPr>
        <p:spPr>
          <a:xfrm>
            <a:off x="5852160" y="1013460"/>
            <a:ext cx="2833199" cy="1558290"/>
          </a:xfrm>
          <a:prstGeom prst="folded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requires quite a bit of repetitive “plumbing” tied to specific technologies </a:t>
            </a:r>
            <a:br>
              <a:rPr lang="en-US" dirty="0"/>
            </a:br>
            <a:r>
              <a:rPr lang="en-US" dirty="0"/>
              <a:t>– not meaningful effort</a:t>
            </a:r>
            <a:br>
              <a:rPr lang="en-US" dirty="0"/>
            </a:br>
            <a:r>
              <a:rPr lang="en-US" dirty="0"/>
              <a:t>[from a business functionality perspective]</a:t>
            </a:r>
          </a:p>
        </p:txBody>
      </p:sp>
    </p:spTree>
    <p:extLst>
      <p:ext uri="{BB962C8B-B14F-4D97-AF65-F5344CB8AC3E}">
        <p14:creationId xmlns:p14="http://schemas.microsoft.com/office/powerpoint/2010/main" val="3213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7" grpId="0" animBg="1"/>
      <p:bldP spid="6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ECDC-FA58-4618-874C-60B2CFE3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636136"/>
            <a:ext cx="4000500" cy="706347"/>
          </a:xfrm>
        </p:spPr>
        <p:txBody>
          <a:bodyPr/>
          <a:lstStyle/>
          <a:p>
            <a:r>
              <a:rPr lang="en-US" sz="3300"/>
              <a:t>Dapr</a:t>
            </a:r>
            <a:br>
              <a:rPr lang="en-US"/>
            </a:br>
            <a:r>
              <a:rPr lang="en-US" sz="2100">
                <a:solidFill>
                  <a:srgbClr val="73CDF4"/>
                </a:solidFill>
              </a:rPr>
              <a:t>Distributed Application Runtime</a:t>
            </a:r>
            <a:endParaRPr lang="en-US">
              <a:solidFill>
                <a:srgbClr val="73CDF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72B8A-64E4-419A-BB7B-603568B9F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663950"/>
            <a:ext cx="4000500" cy="276679"/>
          </a:xfrm>
        </p:spPr>
        <p:txBody>
          <a:bodyPr/>
          <a:lstStyle/>
          <a:p>
            <a:r>
              <a:rPr lang="en-US" dirty="0"/>
              <a:t>quick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6000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773F-529F-4685-93BC-1608765F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 err="1"/>
              <a:t>Dapr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68BB3-C9C4-4EBF-BF1A-8DF93A8F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Runtime</a:t>
            </a:r>
          </a:p>
          <a:p>
            <a:pPr>
              <a:spcAft>
                <a:spcPts val="600"/>
              </a:spcAft>
            </a:pPr>
            <a:r>
              <a:rPr lang="en-US" dirty="0"/>
              <a:t>Personal Assistant for Applications and Microservices</a:t>
            </a:r>
          </a:p>
          <a:p>
            <a:pPr>
              <a:spcAft>
                <a:spcPts val="600"/>
              </a:spcAft>
            </a:pPr>
            <a:r>
              <a:rPr lang="en-US" dirty="0"/>
              <a:t>Distributed Application Runtime</a:t>
            </a:r>
          </a:p>
          <a:p>
            <a:pPr>
              <a:spcAft>
                <a:spcPts val="600"/>
              </a:spcAft>
            </a:pPr>
            <a:r>
              <a:rPr lang="en-US" dirty="0"/>
              <a:t>Microservice architecture</a:t>
            </a:r>
          </a:p>
          <a:p>
            <a:pPr>
              <a:spcAft>
                <a:spcPts val="600"/>
              </a:spcAft>
            </a:pPr>
            <a:r>
              <a:rPr lang="en-US" dirty="0"/>
              <a:t>Decoupling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CF8A9-33CB-40AF-A3A4-7CB6F951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1EACD-89E5-449F-A005-19081FBA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0" y="1717481"/>
            <a:ext cx="2304000" cy="1695040"/>
          </a:xfrm>
          <a:prstGeom prst="rect">
            <a:avLst/>
          </a:prstGeom>
          <a:noFill/>
        </p:spPr>
      </p:pic>
      <p:pic>
        <p:nvPicPr>
          <p:cNvPr id="1026" name="Picture 2" descr="Wat is een Virtual Assistant? - oDesque">
            <a:extLst>
              <a:ext uri="{FF2B5EF4-FFF2-40B4-BE49-F238E27FC236}">
                <a16:creationId xmlns:a16="http://schemas.microsoft.com/office/drawing/2014/main" id="{EA26F7A8-CA1F-447B-BABB-7C0ED6DF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98" y="3013803"/>
            <a:ext cx="2578376" cy="18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70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Launched by Microsoft (2019)</a:t>
            </a:r>
          </a:p>
          <a:p>
            <a:r>
              <a:rPr lang="en-US" dirty="0"/>
              <a:t>Application runtime framework – </a:t>
            </a:r>
            <a:br>
              <a:rPr lang="en-US" dirty="0"/>
            </a:br>
            <a:r>
              <a:rPr lang="en-US" dirty="0"/>
              <a:t>supporting cloud native and serverless</a:t>
            </a:r>
          </a:p>
          <a:p>
            <a:r>
              <a:rPr lang="en-US" dirty="0"/>
              <a:t>Every application gets a uniform Personal Assistant </a:t>
            </a:r>
            <a:br>
              <a:rPr lang="en-US" dirty="0"/>
            </a:br>
            <a:r>
              <a:rPr lang="en-US" dirty="0"/>
              <a:t>that takes care of common tasks</a:t>
            </a:r>
          </a:p>
          <a:p>
            <a:pPr lvl="1"/>
            <a:r>
              <a:rPr lang="en-US" dirty="0"/>
              <a:t>remember (take note and reproduce)</a:t>
            </a:r>
          </a:p>
          <a:p>
            <a:pPr lvl="1"/>
            <a:r>
              <a:rPr lang="en-US" dirty="0"/>
              <a:t>keep log</a:t>
            </a:r>
          </a:p>
          <a:p>
            <a:pPr lvl="1"/>
            <a:r>
              <a:rPr lang="en-US" dirty="0"/>
              <a:t>restrict access </a:t>
            </a:r>
          </a:p>
          <a:p>
            <a:pPr lvl="1"/>
            <a:r>
              <a:rPr lang="en-US" dirty="0"/>
              <a:t>handle incoming</a:t>
            </a:r>
          </a:p>
          <a:p>
            <a:pPr lvl="1"/>
            <a:r>
              <a:rPr lang="en-US" dirty="0"/>
              <a:t>route outgoing</a:t>
            </a:r>
          </a:p>
          <a:p>
            <a:pPr lvl="1"/>
            <a:r>
              <a:rPr lang="en-US" dirty="0"/>
              <a:t>interact with </a:t>
            </a:r>
            <a:br>
              <a:rPr lang="en-US" dirty="0"/>
            </a:br>
            <a:r>
              <a:rPr lang="en-US" dirty="0"/>
              <a:t>other PAs (and </a:t>
            </a:r>
            <a:br>
              <a:rPr lang="en-US" dirty="0"/>
            </a:br>
            <a:r>
              <a:rPr lang="en-US" dirty="0"/>
              <a:t>their apps)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My people will talk to your people - Business Cat | Meme Generator">
            <a:extLst>
              <a:ext uri="{FF2B5EF4-FFF2-40B4-BE49-F238E27FC236}">
                <a16:creationId xmlns:a16="http://schemas.microsoft.com/office/drawing/2014/main" id="{B90F099C-F803-4C33-982B-7087D696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835" y="2942335"/>
            <a:ext cx="1913165" cy="191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9DEF77-5D24-4B83-A533-D4DF5DF5EDA4}"/>
              </a:ext>
            </a:extLst>
          </p:cNvPr>
          <p:cNvSpPr/>
          <p:nvPr/>
        </p:nvSpPr>
        <p:spPr>
          <a:xfrm>
            <a:off x="7086600" y="1878496"/>
            <a:ext cx="1679713" cy="983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C4627B5-D4F3-40D9-9FD1-616E6F0811CC}"/>
              </a:ext>
            </a:extLst>
          </p:cNvPr>
          <p:cNvSpPr/>
          <p:nvPr/>
        </p:nvSpPr>
        <p:spPr>
          <a:xfrm>
            <a:off x="7438132" y="730645"/>
            <a:ext cx="1371600" cy="695739"/>
          </a:xfrm>
          <a:prstGeom prst="wedgeRectCallout">
            <a:avLst>
              <a:gd name="adj1" fmla="val -15760"/>
              <a:gd name="adj2" fmla="val 1396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 or Monolith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FF3987-250B-47CC-8DC2-B8DA9530A0AC}"/>
              </a:ext>
            </a:extLst>
          </p:cNvPr>
          <p:cNvSpPr/>
          <p:nvPr/>
        </p:nvSpPr>
        <p:spPr>
          <a:xfrm>
            <a:off x="5574838" y="1878496"/>
            <a:ext cx="990600" cy="9839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 Assistant (</a:t>
            </a:r>
            <a:r>
              <a:rPr lang="en-US" dirty="0" err="1"/>
              <a:t>Dapr</a:t>
            </a:r>
            <a:r>
              <a:rPr lang="en-US" dirty="0"/>
              <a:t>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D390570-AB00-432E-9AA4-A39D6ACA6C0E}"/>
              </a:ext>
            </a:extLst>
          </p:cNvPr>
          <p:cNvSpPr/>
          <p:nvPr/>
        </p:nvSpPr>
        <p:spPr>
          <a:xfrm>
            <a:off x="6441749" y="2236304"/>
            <a:ext cx="774060" cy="33544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755CE7A8-D50E-47FC-80EA-DB1C0412B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1252" y="2952988"/>
            <a:ext cx="653498" cy="653498"/>
          </a:xfrm>
          <a:prstGeom prst="rect">
            <a:avLst/>
          </a:prstGeom>
        </p:spPr>
      </p:pic>
      <p:pic>
        <p:nvPicPr>
          <p:cNvPr id="19" name="Graphic 18" descr="Email with solid fill">
            <a:extLst>
              <a:ext uri="{FF2B5EF4-FFF2-40B4-BE49-F238E27FC236}">
                <a16:creationId xmlns:a16="http://schemas.microsoft.com/office/drawing/2014/main" id="{5AC1CE2F-703F-43B5-9A14-1227894D5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1107" y="1977164"/>
            <a:ext cx="552569" cy="552569"/>
          </a:xfrm>
          <a:prstGeom prst="rect">
            <a:avLst/>
          </a:prstGeom>
        </p:spPr>
      </p:pic>
      <p:pic>
        <p:nvPicPr>
          <p:cNvPr id="21" name="Graphic 20" descr="Employee badge outline">
            <a:extLst>
              <a:ext uri="{FF2B5EF4-FFF2-40B4-BE49-F238E27FC236}">
                <a16:creationId xmlns:a16="http://schemas.microsoft.com/office/drawing/2014/main" id="{9CCB7AAE-F5F4-4EF5-8306-07D1BEE11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2624" y="2386785"/>
            <a:ext cx="505746" cy="505746"/>
          </a:xfrm>
          <a:prstGeom prst="rect">
            <a:avLst/>
          </a:prstGeom>
        </p:spPr>
      </p:pic>
      <p:pic>
        <p:nvPicPr>
          <p:cNvPr id="23" name="Graphic 22" descr="Safe outline">
            <a:extLst>
              <a:ext uri="{FF2B5EF4-FFF2-40B4-BE49-F238E27FC236}">
                <a16:creationId xmlns:a16="http://schemas.microsoft.com/office/drawing/2014/main" id="{07C903A0-FF17-4432-94E6-8287E18E2D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8689" y="3077609"/>
            <a:ext cx="653498" cy="65349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458052C-D07E-4273-A7F5-5F337696F4EE}"/>
              </a:ext>
            </a:extLst>
          </p:cNvPr>
          <p:cNvSpPr/>
          <p:nvPr/>
        </p:nvSpPr>
        <p:spPr>
          <a:xfrm>
            <a:off x="4678402" y="371773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FDE700-ED84-4BEB-84C4-A0D7451C18F9}"/>
              </a:ext>
            </a:extLst>
          </p:cNvPr>
          <p:cNvSpPr/>
          <p:nvPr/>
        </p:nvSpPr>
        <p:spPr>
          <a:xfrm>
            <a:off x="4948404" y="4240403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2CEC52-D238-4938-BA26-124C80442F81}"/>
              </a:ext>
            </a:extLst>
          </p:cNvPr>
          <p:cNvSpPr/>
          <p:nvPr/>
        </p:nvSpPr>
        <p:spPr>
          <a:xfrm>
            <a:off x="5410951" y="374429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E7EC970-2873-40EA-9766-2050C99B07B2}"/>
              </a:ext>
            </a:extLst>
          </p:cNvPr>
          <p:cNvSpPr/>
          <p:nvPr/>
        </p:nvSpPr>
        <p:spPr>
          <a:xfrm>
            <a:off x="5694357" y="4307430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AB326D-EF60-4643-B769-166121FBBDC8}"/>
              </a:ext>
            </a:extLst>
          </p:cNvPr>
          <p:cNvSpPr/>
          <p:nvPr/>
        </p:nvSpPr>
        <p:spPr>
          <a:xfrm>
            <a:off x="6131642" y="4129216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pic>
        <p:nvPicPr>
          <p:cNvPr id="30" name="Graphic 29" descr="Clipboard with solid fill">
            <a:extLst>
              <a:ext uri="{FF2B5EF4-FFF2-40B4-BE49-F238E27FC236}">
                <a16:creationId xmlns:a16="http://schemas.microsoft.com/office/drawing/2014/main" id="{06AAED17-89D4-4FAE-B454-6A924A6C06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16814" y="2906078"/>
            <a:ext cx="563602" cy="563602"/>
          </a:xfrm>
          <a:prstGeom prst="rect">
            <a:avLst/>
          </a:prstGeom>
        </p:spPr>
      </p:pic>
      <p:pic>
        <p:nvPicPr>
          <p:cNvPr id="2050" name="Picture 2" descr="Wat is een Virtual Assistant? - oDesque">
            <a:extLst>
              <a:ext uri="{FF2B5EF4-FFF2-40B4-BE49-F238E27FC236}">
                <a16:creationId xmlns:a16="http://schemas.microsoft.com/office/drawing/2014/main" id="{B06ECEB7-3497-442D-A4A6-392462D6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39" y="897123"/>
            <a:ext cx="1307450" cy="9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57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96244"/>
            <a:ext cx="6623999" cy="3780000"/>
          </a:xfrm>
        </p:spPr>
        <p:txBody>
          <a:bodyPr/>
          <a:lstStyle/>
          <a:p>
            <a:r>
              <a:rPr lang="en-US" sz="1200" dirty="0"/>
              <a:t>Personal Assistant is </a:t>
            </a:r>
            <a:r>
              <a:rPr lang="en-US" sz="1200" dirty="0" err="1"/>
              <a:t>Dapr</a:t>
            </a:r>
            <a:r>
              <a:rPr lang="en-US" sz="1200" dirty="0"/>
              <a:t> Side Car</a:t>
            </a:r>
          </a:p>
          <a:p>
            <a:pPr lvl="1"/>
            <a:r>
              <a:rPr lang="en-US" sz="1200" dirty="0"/>
              <a:t>companion process or side car container in Kubernetes Pod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9" name="!!AppA">
            <a:extLst>
              <a:ext uri="{FF2B5EF4-FFF2-40B4-BE49-F238E27FC236}">
                <a16:creationId xmlns:a16="http://schemas.microsoft.com/office/drawing/2014/main" id="{FBBA3CB7-82FF-47A6-84D2-99867F39D8DF}"/>
              </a:ext>
            </a:extLst>
          </p:cNvPr>
          <p:cNvGrpSpPr/>
          <p:nvPr/>
        </p:nvGrpSpPr>
        <p:grpSpPr>
          <a:xfrm>
            <a:off x="1185355" y="2088754"/>
            <a:ext cx="1666465" cy="1944207"/>
            <a:chOff x="3444424" y="1954650"/>
            <a:chExt cx="1400542" cy="16339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7A41644-7F2D-4C6D-94BD-825905C5C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9EE73D-D2CF-4A87-8AD4-54FF33652E43}"/>
                </a:ext>
              </a:extLst>
            </p:cNvPr>
            <p:cNvSpPr txBox="1"/>
            <p:nvPr/>
          </p:nvSpPr>
          <p:spPr>
            <a:xfrm>
              <a:off x="3720250" y="2525411"/>
              <a:ext cx="770603" cy="25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D27245-3CF5-4431-8C63-D38B79AE653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51820" y="3060858"/>
            <a:ext cx="4096699" cy="14805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!!Sidecar">
            <a:extLst>
              <a:ext uri="{FF2B5EF4-FFF2-40B4-BE49-F238E27FC236}">
                <a16:creationId xmlns:a16="http://schemas.microsoft.com/office/drawing/2014/main" id="{FD65B55A-C21B-4F0B-A42F-B032311C752D}"/>
              </a:ext>
            </a:extLst>
          </p:cNvPr>
          <p:cNvGrpSpPr/>
          <p:nvPr/>
        </p:nvGrpSpPr>
        <p:grpSpPr>
          <a:xfrm>
            <a:off x="6948519" y="2382526"/>
            <a:ext cx="1186830" cy="1389573"/>
            <a:chOff x="8298598" y="2543027"/>
            <a:chExt cx="1186830" cy="138957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4C4D8-CA97-4FEC-A66E-87D189B94B9B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7A1482-2B00-48F5-BD93-28C42CBE9103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11">
              <a:extLst>
                <a:ext uri="{FF2B5EF4-FFF2-40B4-BE49-F238E27FC236}">
                  <a16:creationId xmlns:a16="http://schemas.microsoft.com/office/drawing/2014/main" id="{A6CB63EB-48BF-4EFB-92FB-7B5C4635F619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D835024-0E54-4B53-A856-4BF19ADA33F6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6F3F4E5-D88A-470E-BE56-034EA0A6DB82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3D09D4C-6A10-4893-B513-0C19E8694007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DA573F-B5B2-4238-AD37-67949C8A2EC5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58ECFCE-619E-44E8-972D-6F7F7F700192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9197A7F-DDEC-4CBF-A353-1695BFE4A1C1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A7369E7-DC6F-46F9-AEEB-8433B00C4665}"/>
              </a:ext>
            </a:extLst>
          </p:cNvPr>
          <p:cNvSpPr txBox="1"/>
          <p:nvPr/>
        </p:nvSpPr>
        <p:spPr>
          <a:xfrm>
            <a:off x="4382399" y="2658055"/>
            <a:ext cx="10355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solidFill>
                  <a:srgbClr val="202192"/>
                </a:solidFill>
                <a:latin typeface="+mj-lt"/>
              </a:rPr>
              <a:t>Dapr API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2F8631-73A0-481F-8C9A-37136325E58F}"/>
              </a:ext>
            </a:extLst>
          </p:cNvPr>
          <p:cNvSpPr txBox="1"/>
          <p:nvPr/>
        </p:nvSpPr>
        <p:spPr>
          <a:xfrm>
            <a:off x="4426321" y="3171739"/>
            <a:ext cx="9476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202192"/>
                </a:solidFill>
                <a:latin typeface="+mj-lt"/>
              </a:rPr>
              <a:t>HTTP/gRPC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A3DE91-F520-4AFB-A5A3-978C415910F1}"/>
              </a:ext>
            </a:extLst>
          </p:cNvPr>
          <p:cNvSpPr txBox="1"/>
          <p:nvPr/>
        </p:nvSpPr>
        <p:spPr>
          <a:xfrm>
            <a:off x="720003" y="1620146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12FC87-AAAB-4A92-9DC3-1937877E92FB}"/>
              </a:ext>
            </a:extLst>
          </p:cNvPr>
          <p:cNvSpPr txBox="1"/>
          <p:nvPr/>
        </p:nvSpPr>
        <p:spPr>
          <a:xfrm>
            <a:off x="6269764" y="1899548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Dapr sidecar</a:t>
            </a:r>
          </a:p>
        </p:txBody>
      </p:sp>
      <p:pic>
        <p:nvPicPr>
          <p:cNvPr id="28" name="Picture 2" descr="Wat is een Virtual Assistant? - oDesque">
            <a:extLst>
              <a:ext uri="{FF2B5EF4-FFF2-40B4-BE49-F238E27FC236}">
                <a16:creationId xmlns:a16="http://schemas.microsoft.com/office/drawing/2014/main" id="{FF3DEC15-ACA9-432B-B087-44006950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23" y="3722639"/>
            <a:ext cx="730017" cy="52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4" grpId="0"/>
      <p:bldP spid="25" grpId="0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5978230" y="2240456"/>
            <a:ext cx="2711052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37" name="Table 12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5978230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0B30B29-4BD0-49B3-9C08-7C4C89EBE45B}"/>
              </a:ext>
            </a:extLst>
          </p:cNvPr>
          <p:cNvSpPr txBox="1"/>
          <p:nvPr/>
        </p:nvSpPr>
        <p:spPr>
          <a:xfrm>
            <a:off x="708703" y="2553398"/>
            <a:ext cx="4371956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>
                <a:solidFill>
                  <a:srgbClr val="202192"/>
                </a:solidFill>
                <a:latin typeface="Segoe UI Semibold"/>
              </a:rPr>
              <a:t>POST</a:t>
            </a:r>
            <a:endParaRPr lang="en-US">
              <a:solidFill>
                <a:srgbClr val="202192"/>
              </a:solidFill>
              <a:latin typeface="Segoe UI Semibold"/>
            </a:endParaRPr>
          </a:p>
          <a:p>
            <a:pPr algn="ctr"/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</a:rPr>
              <a:t>http://localhost:3500/v1.0/state/corpdb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EBFA4A-C463-48DA-B99D-64E5B35C894A}"/>
              </a:ext>
            </a:extLst>
          </p:cNvPr>
          <p:cNvSpPr txBox="1"/>
          <p:nvPr/>
        </p:nvSpPr>
        <p:spPr>
          <a:xfrm>
            <a:off x="1642811" y="3198509"/>
            <a:ext cx="2503739" cy="96949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137160" tIns="68580" bIns="68580" anchor="ctr">
            <a:spAutoFit/>
          </a:bodyPr>
          <a:lstStyle/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[{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   "key": "weapon",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   "value": "</a:t>
            </a:r>
            <a:r>
              <a:rPr lang="en-US" err="1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DeathStar</a:t>
            </a: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"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}]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27B94-D064-44AD-B142-BE0507A41495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58FCFA1-716C-498A-AC9E-EBA99E898225}"/>
                </a:ext>
              </a:extLst>
            </p:cNvPr>
            <p:cNvCxnSpPr>
              <a:cxnSpLocks/>
              <a:stCxn id="64" idx="3"/>
              <a:endCxn id="21" idx="3"/>
            </p:cNvCxnSpPr>
            <p:nvPr/>
          </p:nvCxnSpPr>
          <p:spPr>
            <a:xfrm flipV="1">
              <a:off x="5395328" y="2545671"/>
              <a:ext cx="1146790" cy="324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231F6F-64DA-48ED-80BC-4FEF3A386EB8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41143A-87DB-44AA-ACEC-F8599E3272D4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3214943-05AD-4A56-A314-09B7AE27BF36}"/>
              </a:ext>
            </a:extLst>
          </p:cNvPr>
          <p:cNvGrpSpPr/>
          <p:nvPr/>
        </p:nvGrpSpPr>
        <p:grpSpPr>
          <a:xfrm>
            <a:off x="4968478" y="1586987"/>
            <a:ext cx="3720804" cy="644532"/>
            <a:chOff x="6624637" y="2115983"/>
            <a:chExt cx="4961072" cy="85937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6488998-027F-4CB5-AC1A-9EDD9E725F75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26" name="Rounded Rectangle 5">
                <a:extLst>
                  <a:ext uri="{FF2B5EF4-FFF2-40B4-BE49-F238E27FC236}">
                    <a16:creationId xmlns:a16="http://schemas.microsoft.com/office/drawing/2014/main" id="{22936666-0581-44E0-9E07-D8C92F68830E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1B713EE-C4EC-4691-8261-2E2D7736270B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E8A95E4-9130-4A2C-9D51-A7FB88F79112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3363617-EB97-40D1-A0BF-63A6A7778433}"/>
                    </a:ext>
                  </a:extLst>
                </p:cNvPr>
                <p:cNvCxnSpPr>
                  <a:cxnSpLocks/>
                  <a:stCxn id="22" idx="6"/>
                  <a:endCxn id="26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CE49922B-41F4-4BD9-A8BC-0E9CF26F9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8440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-3.125E-6 0.03773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3.54167E-6 0.03773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2" grpId="0"/>
      <p:bldP spid="112" grpId="1"/>
      <p:bldP spid="44" grpId="0" animBg="1"/>
      <p:bldP spid="4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StateBG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5978230" y="2240456"/>
            <a:ext cx="2711052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8" name="!!StateArrow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!!StateTable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5978230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B603D139-36B2-48AD-BC35-F18D2BB5B635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62DE83F-774D-4973-A628-2FA50F69D1F4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flipV="1">
              <a:off x="5395328" y="2545671"/>
              <a:ext cx="1146790" cy="32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53069C-14F6-4989-B6A5-B664A8EDC13D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F2E8D-6CFF-4152-9E92-FF1DBB7C2667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A2D2A1-46A1-4B9D-BF0C-83179065A427}"/>
              </a:ext>
            </a:extLst>
          </p:cNvPr>
          <p:cNvGrpSpPr/>
          <p:nvPr/>
        </p:nvGrpSpPr>
        <p:grpSpPr>
          <a:xfrm>
            <a:off x="4968478" y="1586987"/>
            <a:ext cx="3720804" cy="644532"/>
            <a:chOff x="6624637" y="2115983"/>
            <a:chExt cx="4961072" cy="8593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BBD15D4-34AC-45EF-A615-54A47D2D014C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B4C879F6-3AD1-4D92-962F-A1519E0BA0BE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C834D12-23F3-4BA4-B9A1-B8C5AF772363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C9C32EC-5087-4F97-BC3E-BCFD62D3D9C1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1D250F7-DEFA-4A62-BB0F-1B97FC485101}"/>
                    </a:ext>
                  </a:extLst>
                </p:cNvPr>
                <p:cNvCxnSpPr>
                  <a:cxnSpLocks/>
                  <a:stCxn id="45" idx="6"/>
                  <a:endCxn id="42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1" name="Picture 2" descr="See the source image">
              <a:extLst>
                <a:ext uri="{FF2B5EF4-FFF2-40B4-BE49-F238E27FC236}">
                  <a16:creationId xmlns:a16="http://schemas.microsoft.com/office/drawing/2014/main" id="{7FBF3735-0530-4422-B8F8-2BF85658EE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ounded Rectangle 5">
            <a:extLst>
              <a:ext uri="{FF2B5EF4-FFF2-40B4-BE49-F238E27FC236}">
                <a16:creationId xmlns:a16="http://schemas.microsoft.com/office/drawing/2014/main" id="{53C3E0EA-851E-45EC-9418-5EBE66B37666}"/>
              </a:ext>
            </a:extLst>
          </p:cNvPr>
          <p:cNvSpPr/>
          <p:nvPr/>
        </p:nvSpPr>
        <p:spPr bwMode="auto">
          <a:xfrm>
            <a:off x="10698220" y="2241432"/>
            <a:ext cx="2711052" cy="62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48" name="Table 12">
            <a:extLst>
              <a:ext uri="{FF2B5EF4-FFF2-40B4-BE49-F238E27FC236}">
                <a16:creationId xmlns:a16="http://schemas.microsoft.com/office/drawing/2014/main" id="{E95CE889-0468-41E4-8560-224E97A7E0E4}"/>
              </a:ext>
            </a:extLst>
          </p:cNvPr>
          <p:cNvGraphicFramePr>
            <a:graphicFrameLocks noGrp="1"/>
          </p:cNvGraphicFramePr>
          <p:nvPr/>
        </p:nvGraphicFramePr>
        <p:xfrm>
          <a:off x="10698220" y="2228809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67542A5B-05CB-40A6-A484-1B304CE8F0E2}"/>
              </a:ext>
            </a:extLst>
          </p:cNvPr>
          <p:cNvGrpSpPr/>
          <p:nvPr/>
        </p:nvGrpSpPr>
        <p:grpSpPr>
          <a:xfrm>
            <a:off x="9688468" y="1587964"/>
            <a:ext cx="3720804" cy="644532"/>
            <a:chOff x="6624637" y="2115983"/>
            <a:chExt cx="4961072" cy="85937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3ABB70-7C59-49C3-B1E5-0F237CA7DEED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52" name="Rounded Rectangle 5">
                <a:extLst>
                  <a:ext uri="{FF2B5EF4-FFF2-40B4-BE49-F238E27FC236}">
                    <a16:creationId xmlns:a16="http://schemas.microsoft.com/office/drawing/2014/main" id="{E968042B-B4E0-4F5D-921E-F625362AF16A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Azure CosmosDB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BF79C80-1E6B-42A2-8487-B943C15CCA97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94246C5D-B873-46B7-8CF3-EF365D1742D9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C60E0A2E-7E28-4837-89D0-6A42D5835D8B}"/>
                    </a:ext>
                  </a:extLst>
                </p:cNvPr>
                <p:cNvCxnSpPr>
                  <a:cxnSpLocks/>
                  <a:stCxn id="54" idx="6"/>
                  <a:endCxn id="52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28162527-4670-48FD-AB80-0BA5DBB35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7902" b="7902"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D7C1D0-C2B0-4C2F-84B3-479EC7593653}"/>
              </a:ext>
            </a:extLst>
          </p:cNvPr>
          <p:cNvGrpSpPr/>
          <p:nvPr/>
        </p:nvGrpSpPr>
        <p:grpSpPr>
          <a:xfrm>
            <a:off x="708703" y="2624836"/>
            <a:ext cx="4371956" cy="1071288"/>
            <a:chOff x="944937" y="3499780"/>
            <a:chExt cx="5829274" cy="1428383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944937" y="3499780"/>
              <a:ext cx="582927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202192"/>
                  </a:solidFill>
                  <a:latin typeface="Segoe UI Semibold"/>
                </a:rPr>
                <a:t>GET</a:t>
              </a:r>
              <a:endParaRPr lang="en-US">
                <a:solidFill>
                  <a:srgbClr val="202192"/>
                </a:solidFill>
                <a:latin typeface="Segoe UI Semibold"/>
              </a:endParaRPr>
            </a:p>
            <a:p>
              <a:pPr algn="ctr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http://localhost:3500/v1.0/state/corpdb/planet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13ED8A-7C70-43CD-A99F-1C709DF4E2D2}"/>
                </a:ext>
              </a:extLst>
            </p:cNvPr>
            <p:cNvSpPr txBox="1"/>
            <p:nvPr/>
          </p:nvSpPr>
          <p:spPr>
            <a:xfrm>
              <a:off x="2842347" y="4281832"/>
              <a:ext cx="203445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r>
                <a:rPr lang="en-US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DeathStar</a:t>
              </a:r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endParaRPr lang="en-US" sz="105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431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StateBG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11705948" y="2240455"/>
            <a:ext cx="2711052" cy="62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!!StateTable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11705948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CE6DEF14-C1C0-42D5-89A4-A974C1E5C123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FCEAB04-2146-4025-BDF9-14CB21FA1598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5395328" y="2545671"/>
              <a:ext cx="1146790" cy="32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CEE3FA-B18B-4285-A6C4-A6165194728B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7E8A183-4659-44A3-8C60-2768BAECAA50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CD9123-A6C3-4283-B953-15ED578E257E}"/>
              </a:ext>
            </a:extLst>
          </p:cNvPr>
          <p:cNvGrpSpPr/>
          <p:nvPr/>
        </p:nvGrpSpPr>
        <p:grpSpPr>
          <a:xfrm>
            <a:off x="10696196" y="1586987"/>
            <a:ext cx="3720804" cy="644532"/>
            <a:chOff x="6624637" y="2115983"/>
            <a:chExt cx="4961072" cy="85937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85B059-9028-4D11-80EF-4B35D3647D63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41" name="Rounded Rectangle 5">
                <a:extLst>
                  <a:ext uri="{FF2B5EF4-FFF2-40B4-BE49-F238E27FC236}">
                    <a16:creationId xmlns:a16="http://schemas.microsoft.com/office/drawing/2014/main" id="{99A35438-EEFA-474C-96BA-2478923AB2DB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61204FF-8D55-465C-A095-9AB2A6291284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5FCADB3-C6AC-420C-A3B8-2D3CAE04C6D8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84682B1-D9D0-4415-8353-6B1370A8E407}"/>
                    </a:ext>
                  </a:extLst>
                </p:cNvPr>
                <p:cNvCxnSpPr>
                  <a:cxnSpLocks/>
                  <a:stCxn id="43" idx="6"/>
                  <a:endCxn id="41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0" name="Picture 2" descr="See the source image">
              <a:extLst>
                <a:ext uri="{FF2B5EF4-FFF2-40B4-BE49-F238E27FC236}">
                  <a16:creationId xmlns:a16="http://schemas.microsoft.com/office/drawing/2014/main" id="{8865C9B6-4A41-45F5-B087-71A1125B9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ounded Rectangle 5">
            <a:extLst>
              <a:ext uri="{FF2B5EF4-FFF2-40B4-BE49-F238E27FC236}">
                <a16:creationId xmlns:a16="http://schemas.microsoft.com/office/drawing/2014/main" id="{289546F7-73A3-4274-8E0C-B26B0521FEFC}"/>
              </a:ext>
            </a:extLst>
          </p:cNvPr>
          <p:cNvSpPr/>
          <p:nvPr/>
        </p:nvSpPr>
        <p:spPr bwMode="auto">
          <a:xfrm>
            <a:off x="5980155" y="2241432"/>
            <a:ext cx="2711052" cy="6084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46" name="Table 12">
            <a:extLst>
              <a:ext uri="{FF2B5EF4-FFF2-40B4-BE49-F238E27FC236}">
                <a16:creationId xmlns:a16="http://schemas.microsoft.com/office/drawing/2014/main" id="{76EECD04-3966-4C5E-8FC6-F9E475CBF87C}"/>
              </a:ext>
            </a:extLst>
          </p:cNvPr>
          <p:cNvGraphicFramePr>
            <a:graphicFrameLocks noGrp="1"/>
          </p:cNvGraphicFramePr>
          <p:nvPr/>
        </p:nvGraphicFramePr>
        <p:xfrm>
          <a:off x="5980155" y="2228809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4CE36CB9-847E-4B7A-AFA3-62DB0630F013}"/>
              </a:ext>
            </a:extLst>
          </p:cNvPr>
          <p:cNvGrpSpPr/>
          <p:nvPr/>
        </p:nvGrpSpPr>
        <p:grpSpPr>
          <a:xfrm>
            <a:off x="4970403" y="1587964"/>
            <a:ext cx="3720804" cy="644532"/>
            <a:chOff x="6624637" y="2115983"/>
            <a:chExt cx="4961072" cy="85937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B974CC5-C49C-4B7E-9DF3-7C1D6818D94E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50" name="Rounded Rectangle 5">
                <a:extLst>
                  <a:ext uri="{FF2B5EF4-FFF2-40B4-BE49-F238E27FC236}">
                    <a16:creationId xmlns:a16="http://schemas.microsoft.com/office/drawing/2014/main" id="{4CDE9541-18C5-4308-8750-B0012525E130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Azure CosmosDB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3E29AEE-180D-42D1-84DB-9F7A9D8AF651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5CE5A47-2576-4AA3-B4B8-91B6D1F4CA5D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28062735-C554-41E0-8C73-607A033A6E12}"/>
                    </a:ext>
                  </a:extLst>
                </p:cNvPr>
                <p:cNvCxnSpPr>
                  <a:cxnSpLocks/>
                  <a:stCxn id="52" idx="6"/>
                  <a:endCxn id="50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9137B677-DCE5-4DD3-9095-6C000C3E6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7902" b="7902"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!!StateArrow">
            <a:extLst>
              <a:ext uri="{FF2B5EF4-FFF2-40B4-BE49-F238E27FC236}">
                <a16:creationId xmlns:a16="http://schemas.microsoft.com/office/drawing/2014/main" id="{F20DA6BC-D667-4AAF-B08D-A1700B4A6A6B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15E915-B970-4DE0-AE94-C27598BB40D0}"/>
              </a:ext>
            </a:extLst>
          </p:cNvPr>
          <p:cNvGrpSpPr/>
          <p:nvPr/>
        </p:nvGrpSpPr>
        <p:grpSpPr>
          <a:xfrm>
            <a:off x="708703" y="2624836"/>
            <a:ext cx="4371956" cy="1071288"/>
            <a:chOff x="944937" y="3499780"/>
            <a:chExt cx="5829274" cy="142838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9DE57E-30CE-4848-9172-E60F465DB50A}"/>
                </a:ext>
              </a:extLst>
            </p:cNvPr>
            <p:cNvSpPr txBox="1"/>
            <p:nvPr/>
          </p:nvSpPr>
          <p:spPr>
            <a:xfrm>
              <a:off x="944937" y="3499780"/>
              <a:ext cx="582927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202192"/>
                  </a:solidFill>
                  <a:latin typeface="Segoe UI Semibold"/>
                </a:rPr>
                <a:t>GET</a:t>
              </a:r>
              <a:endParaRPr lang="en-US">
                <a:solidFill>
                  <a:srgbClr val="202192"/>
                </a:solidFill>
                <a:latin typeface="Segoe UI Semibold"/>
              </a:endParaRPr>
            </a:p>
            <a:p>
              <a:pPr algn="ctr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http://localhost:3500/v1.0/state/corpdb/planet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19BFEB-BE32-4175-B15C-795ECE7B4875}"/>
                </a:ext>
              </a:extLst>
            </p:cNvPr>
            <p:cNvSpPr txBox="1"/>
            <p:nvPr/>
          </p:nvSpPr>
          <p:spPr>
            <a:xfrm>
              <a:off x="2842347" y="4281832"/>
              <a:ext cx="203445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r>
                <a:rPr lang="en-US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DeathStar</a:t>
              </a:r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endParaRPr lang="en-US" sz="105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89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96" y="3660049"/>
            <a:ext cx="1177334" cy="12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40" y="4123133"/>
            <a:ext cx="1573627" cy="7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99" y="3897254"/>
            <a:ext cx="1494264" cy="49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9" y="4060373"/>
            <a:ext cx="1156514" cy="68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429" y="4473305"/>
            <a:ext cx="423213" cy="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5896" y="3809731"/>
            <a:ext cx="843325" cy="6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6A15-64EA-4E35-BA24-1F99E314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415498"/>
          </a:xfrm>
        </p:spPr>
        <p:txBody>
          <a:bodyPr/>
          <a:lstStyle/>
          <a:p>
            <a:r>
              <a:rPr lang="en-US"/>
              <a:t>Dapr state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87E4-9CAE-478C-AAF2-423746EB5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724" y="1003605"/>
            <a:ext cx="3693317" cy="3834383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Save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Retrieve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GET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mystate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Delete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DELETE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mystate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/>
              </a:rPr>
              <a:t>Get bulk state</a:t>
            </a:r>
            <a:r>
              <a:rPr lang="en-US">
                <a:solidFill>
                  <a:srgbClr val="202192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/bulk</a:t>
            </a: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Submit multiple state transactions</a:t>
            </a:r>
            <a:endParaRPr lang="en-US">
              <a:solidFill>
                <a:srgbClr val="202192"/>
              </a:solidFill>
            </a:endParaRP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/transaction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B32-B0F2-4119-ACD1-ED6E6403D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corpdb-redis.yaml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33A7B-B3C6-4EFB-891E-51846FB73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5800" y="531891"/>
            <a:ext cx="4648196" cy="3065455"/>
          </a:xfrm>
        </p:spPr>
        <p:txBody>
          <a:bodyPr/>
          <a:lstStyle/>
          <a:p>
            <a:r>
              <a:rPr lang="en-US" sz="1200" err="1"/>
              <a:t>apiVersion</a:t>
            </a:r>
            <a:r>
              <a:rPr lang="en-US" sz="1200"/>
              <a:t>: dapr.io/v1alpha1</a:t>
            </a:r>
          </a:p>
          <a:p>
            <a:r>
              <a:rPr lang="en-US" sz="1200"/>
              <a:t>kind: Component</a:t>
            </a:r>
          </a:p>
          <a:p>
            <a:r>
              <a:rPr lang="en-US" sz="1200"/>
              <a:t>metadata:</a:t>
            </a:r>
          </a:p>
          <a:p>
            <a:r>
              <a:rPr lang="en-US" sz="1200"/>
              <a:t>  name: </a:t>
            </a:r>
            <a:r>
              <a:rPr lang="en-US" sz="1200" b="1" err="1"/>
              <a:t>corpdb</a:t>
            </a:r>
            <a:endParaRPr lang="en-US" sz="1200" b="1"/>
          </a:p>
          <a:p>
            <a:r>
              <a:rPr lang="en-US" sz="1200"/>
              <a:t>spec:</a:t>
            </a:r>
          </a:p>
          <a:p>
            <a:r>
              <a:rPr lang="en-US" sz="1200"/>
              <a:t>  type: </a:t>
            </a:r>
            <a:r>
              <a:rPr lang="en-US" sz="1200" err="1"/>
              <a:t>state.</a:t>
            </a:r>
            <a:r>
              <a:rPr lang="en-US" sz="1200" b="1" err="1"/>
              <a:t>redis</a:t>
            </a:r>
            <a:endParaRPr lang="en-US" sz="1200" b="1"/>
          </a:p>
          <a:p>
            <a:r>
              <a:rPr lang="en-US" sz="1200"/>
              <a:t>  version: v1</a:t>
            </a:r>
          </a:p>
          <a:p>
            <a:r>
              <a:rPr lang="en-US" sz="1200"/>
              <a:t>  metadata:</a:t>
            </a:r>
          </a:p>
          <a:p>
            <a:r>
              <a:rPr lang="en-US" sz="1200"/>
              <a:t>  - name: </a:t>
            </a:r>
            <a:r>
              <a:rPr lang="en-US" sz="1200" err="1"/>
              <a:t>redisHost</a:t>
            </a:r>
            <a:endParaRPr lang="en-US" sz="1200"/>
          </a:p>
          <a:p>
            <a:r>
              <a:rPr lang="en-US" sz="1200"/>
              <a:t>    value: redis-master.default.svc.cluster.local:6379</a:t>
            </a:r>
          </a:p>
          <a:p>
            <a:r>
              <a:rPr lang="en-US" sz="1200"/>
              <a:t>  - name: </a:t>
            </a:r>
            <a:r>
              <a:rPr lang="en-US" sz="1200" err="1"/>
              <a:t>redisPassword</a:t>
            </a:r>
            <a:endParaRPr lang="en-US" sz="1200"/>
          </a:p>
          <a:p>
            <a:r>
              <a:rPr lang="en-US" sz="1200"/>
              <a:t>    </a:t>
            </a:r>
            <a:r>
              <a:rPr lang="en-US" sz="1200" err="1"/>
              <a:t>secretKeyRef</a:t>
            </a:r>
            <a:r>
              <a:rPr lang="en-US" sz="1200"/>
              <a:t>:</a:t>
            </a:r>
          </a:p>
          <a:p>
            <a:r>
              <a:rPr lang="en-US" sz="1200"/>
              <a:t>      name: redis-secret</a:t>
            </a:r>
          </a:p>
          <a:p>
            <a:r>
              <a:rPr lang="en-US" sz="1200"/>
              <a:t>      key: redis-password</a:t>
            </a:r>
          </a:p>
        </p:txBody>
      </p:sp>
    </p:spTree>
    <p:extLst>
      <p:ext uri="{BB962C8B-B14F-4D97-AF65-F5344CB8AC3E}">
        <p14:creationId xmlns:p14="http://schemas.microsoft.com/office/powerpoint/2010/main" val="24758760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6A15-64EA-4E35-BA24-1F99E314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415498"/>
          </a:xfrm>
        </p:spPr>
        <p:txBody>
          <a:bodyPr/>
          <a:lstStyle/>
          <a:p>
            <a:r>
              <a:rPr lang="en-US"/>
              <a:t>Dapr state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87E4-9CAE-478C-AAF2-423746EB5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724" y="1003605"/>
            <a:ext cx="3693317" cy="3834383"/>
          </a:xfrm>
        </p:spPr>
        <p:txBody>
          <a:bodyPr/>
          <a:lstStyle/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Save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Retrieve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GET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</a:t>
            </a:r>
            <a:r>
              <a:rPr lang="en-US" sz="1500" err="1">
                <a:latin typeface="Consolas" panose="020B0609020204030204" pitchFamily="49" charset="0"/>
              </a:rPr>
              <a:t>mystate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Delete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DELETE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</a:t>
            </a:r>
            <a:r>
              <a:rPr lang="en-US" sz="1500" err="1">
                <a:latin typeface="Consolas" panose="020B0609020204030204" pitchFamily="49" charset="0"/>
              </a:rPr>
              <a:t>mystate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+mj-lt"/>
              </a:rPr>
              <a:t>Get bulk state</a:t>
            </a:r>
            <a:r>
              <a:rPr lang="en-US">
                <a:solidFill>
                  <a:srgbClr val="202192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/bulk</a:t>
            </a: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Submit multiple state transactions</a:t>
            </a:r>
            <a:endParaRPr lang="en-US">
              <a:solidFill>
                <a:srgbClr val="202192"/>
              </a:solidFill>
            </a:endParaRP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/transaction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B32-B0F2-4119-ACD1-ED6E6403D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corpdb-cosmosdb.yaml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33A7B-B3C6-4EFB-891E-51846FB73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5800" y="531890"/>
            <a:ext cx="4648196" cy="4173450"/>
          </a:xfrm>
        </p:spPr>
        <p:txBody>
          <a:bodyPr/>
          <a:lstStyle/>
          <a:p>
            <a:r>
              <a:rPr lang="en-US" sz="1200" err="1"/>
              <a:t>apiVersion</a:t>
            </a:r>
            <a:r>
              <a:rPr lang="en-US" sz="1200"/>
              <a:t>: dapr.io/v1alpha1</a:t>
            </a:r>
          </a:p>
          <a:p>
            <a:r>
              <a:rPr lang="en-US" sz="1200"/>
              <a:t>kind: Component</a:t>
            </a:r>
          </a:p>
          <a:p>
            <a:r>
              <a:rPr lang="en-US" sz="1200"/>
              <a:t>metadata:</a:t>
            </a:r>
          </a:p>
          <a:p>
            <a:r>
              <a:rPr lang="en-US" sz="1200"/>
              <a:t>  name: </a:t>
            </a:r>
            <a:r>
              <a:rPr lang="en-US" sz="1200" b="1" err="1"/>
              <a:t>corpdb</a:t>
            </a:r>
            <a:endParaRPr lang="en-US" sz="1200" b="1"/>
          </a:p>
          <a:p>
            <a:r>
              <a:rPr lang="en-US" sz="1200"/>
              <a:t>spec:</a:t>
            </a:r>
          </a:p>
          <a:p>
            <a:r>
              <a:rPr lang="en-US" sz="1200"/>
              <a:t>  type: </a:t>
            </a:r>
            <a:r>
              <a:rPr lang="en-US" sz="1200" err="1"/>
              <a:t>state.</a:t>
            </a:r>
            <a:r>
              <a:rPr lang="en-US" sz="1200" b="1" err="1"/>
              <a:t>azure.cosmosdb</a:t>
            </a:r>
            <a:endParaRPr lang="en-US" sz="1200" b="1"/>
          </a:p>
          <a:p>
            <a:r>
              <a:rPr lang="en-US" sz="1200" b="1"/>
              <a:t>  </a:t>
            </a:r>
            <a:r>
              <a:rPr lang="en-US" sz="1200"/>
              <a:t>version: v1</a:t>
            </a:r>
          </a:p>
          <a:p>
            <a:r>
              <a:rPr lang="en-US" sz="1200"/>
              <a:t>  metadata:</a:t>
            </a:r>
          </a:p>
          <a:p>
            <a:r>
              <a:rPr lang="en-US" sz="1200"/>
              <a:t>  - name: </a:t>
            </a:r>
            <a:r>
              <a:rPr lang="en-US" sz="1200" err="1"/>
              <a:t>url</a:t>
            </a:r>
            <a:endParaRPr lang="en-US" sz="1200"/>
          </a:p>
          <a:p>
            <a:r>
              <a:rPr lang="en-US" sz="1200"/>
              <a:t>    value: corpdb.documents.azure.com</a:t>
            </a:r>
          </a:p>
          <a:p>
            <a:r>
              <a:rPr lang="en-US" sz="1200"/>
              <a:t>  - name: </a:t>
            </a:r>
            <a:r>
              <a:rPr lang="en-US" sz="1200" err="1"/>
              <a:t>masterKey</a:t>
            </a:r>
            <a:endParaRPr lang="en-US" sz="1200"/>
          </a:p>
          <a:p>
            <a:r>
              <a:rPr lang="en-US" sz="1200"/>
              <a:t>    </a:t>
            </a:r>
            <a:r>
              <a:rPr lang="en-US" sz="1200" err="1"/>
              <a:t>secretKeyRef</a:t>
            </a:r>
            <a:r>
              <a:rPr lang="en-US" sz="1200"/>
              <a:t>:</a:t>
            </a:r>
          </a:p>
          <a:p>
            <a:r>
              <a:rPr lang="en-US" sz="1200"/>
              <a:t>      name: master-key</a:t>
            </a:r>
          </a:p>
          <a:p>
            <a:r>
              <a:rPr lang="en-US" sz="1200"/>
              <a:t>      key: cosmos-key</a:t>
            </a:r>
          </a:p>
          <a:p>
            <a:r>
              <a:rPr lang="en-US" sz="1200"/>
              <a:t>  - name: database</a:t>
            </a:r>
          </a:p>
          <a:p>
            <a:r>
              <a:rPr lang="en-US" sz="1200"/>
              <a:t>    value: orders</a:t>
            </a:r>
          </a:p>
          <a:p>
            <a:r>
              <a:rPr lang="en-US" sz="1200"/>
              <a:t>  - name: collection</a:t>
            </a:r>
          </a:p>
          <a:p>
            <a:r>
              <a:rPr lang="en-US" sz="1200"/>
              <a:t>    value: processed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250867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924158" y="1785073"/>
            <a:ext cx="7295685" cy="243688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160089" y="1637901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4172495" y="2086232"/>
            <a:ext cx="799011" cy="6222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D6DA03-018B-4D45-8E42-7A654A7A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5" y="932331"/>
            <a:ext cx="8263890" cy="415499"/>
          </a:xfrm>
        </p:spPr>
        <p:txBody>
          <a:bodyPr/>
          <a:lstStyle/>
          <a:p>
            <a:pPr algn="ctr"/>
            <a:r>
              <a:rPr lang="en-US"/>
              <a:t>Microservice building blocks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8566A-35B8-4E10-A49E-E620705CB6E3}"/>
              </a:ext>
            </a:extLst>
          </p:cNvPr>
          <p:cNvGrpSpPr/>
          <p:nvPr/>
        </p:nvGrpSpPr>
        <p:grpSpPr>
          <a:xfrm>
            <a:off x="1239872" y="2866089"/>
            <a:ext cx="6659436" cy="1124585"/>
            <a:chOff x="1653163" y="3821452"/>
            <a:chExt cx="8879248" cy="14994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A53FAD-074E-43AB-95A5-6AB06A6A9B10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1078C8-798D-453D-B9A7-3DEA3F216394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2614EF-FBDC-4940-B9B6-07C37E6265A3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71AA71-2F03-4A46-BE02-49B7DB509ABB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5AE504-46E5-4264-9738-45500C2A2B2B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FDC1B81-6CBF-4655-8E8B-03E5617D2BC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6AB0EFB-6B74-4DD8-8F17-52D520DB929C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0C297B1-5F45-4F39-BA6F-B05925876F4F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149CC02-226A-46B8-B69C-ADF2752FACF4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19" name="Rectangle 932">
                  <a:extLst>
                    <a:ext uri="{FF2B5EF4-FFF2-40B4-BE49-F238E27FC236}">
                      <a16:creationId xmlns:a16="http://schemas.microsoft.com/office/drawing/2014/main" id="{03FD38ED-B650-4B43-BD2B-2403D291F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0" name="Freeform 933">
                  <a:extLst>
                    <a:ext uri="{FF2B5EF4-FFF2-40B4-BE49-F238E27FC236}">
                      <a16:creationId xmlns:a16="http://schemas.microsoft.com/office/drawing/2014/main" id="{53101A5B-79E1-4F64-960E-8CDA4A8714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Freeform 934">
                  <a:extLst>
                    <a:ext uri="{FF2B5EF4-FFF2-40B4-BE49-F238E27FC236}">
                      <a16:creationId xmlns:a16="http://schemas.microsoft.com/office/drawing/2014/main" id="{3692C1E4-139D-4DCF-A2D3-F2716188D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2" name="Rectangle 936">
                  <a:extLst>
                    <a:ext uri="{FF2B5EF4-FFF2-40B4-BE49-F238E27FC236}">
                      <a16:creationId xmlns:a16="http://schemas.microsoft.com/office/drawing/2014/main" id="{799A9129-457A-4546-A425-87D06B614F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Rectangle 937">
                  <a:extLst>
                    <a:ext uri="{FF2B5EF4-FFF2-40B4-BE49-F238E27FC236}">
                      <a16:creationId xmlns:a16="http://schemas.microsoft.com/office/drawing/2014/main" id="{287EACA5-14B3-4E44-9770-1C89DB990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Oval 938">
                  <a:extLst>
                    <a:ext uri="{FF2B5EF4-FFF2-40B4-BE49-F238E27FC236}">
                      <a16:creationId xmlns:a16="http://schemas.microsoft.com/office/drawing/2014/main" id="{77CED5C6-FAFD-4A75-B270-5A102B477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" name="Rectangle 939">
                  <a:extLst>
                    <a:ext uri="{FF2B5EF4-FFF2-40B4-BE49-F238E27FC236}">
                      <a16:creationId xmlns:a16="http://schemas.microsoft.com/office/drawing/2014/main" id="{844341F2-5ECC-4693-A597-9C2ADAD31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Oval 940">
                  <a:extLst>
                    <a:ext uri="{FF2B5EF4-FFF2-40B4-BE49-F238E27FC236}">
                      <a16:creationId xmlns:a16="http://schemas.microsoft.com/office/drawing/2014/main" id="{7D877050-EB84-45FC-9AE7-522E35146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Oval 941">
                  <a:extLst>
                    <a:ext uri="{FF2B5EF4-FFF2-40B4-BE49-F238E27FC236}">
                      <a16:creationId xmlns:a16="http://schemas.microsoft.com/office/drawing/2014/main" id="{6ED71187-0F4C-4548-8BCB-44FF9C822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Oval 942">
                  <a:extLst>
                    <a:ext uri="{FF2B5EF4-FFF2-40B4-BE49-F238E27FC236}">
                      <a16:creationId xmlns:a16="http://schemas.microsoft.com/office/drawing/2014/main" id="{44D81700-5FB5-4C4D-AC4F-141B78D3C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Rectangle 943">
                  <a:extLst>
                    <a:ext uri="{FF2B5EF4-FFF2-40B4-BE49-F238E27FC236}">
                      <a16:creationId xmlns:a16="http://schemas.microsoft.com/office/drawing/2014/main" id="{CE58981E-97D7-4BB4-AEF5-E85799554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Rectangle 944" descr="component solutions">
                  <a:extLst>
                    <a:ext uri="{FF2B5EF4-FFF2-40B4-BE49-F238E27FC236}">
                      <a16:creationId xmlns:a16="http://schemas.microsoft.com/office/drawing/2014/main" id="{2D1E9358-EE2F-4137-A933-31488D86D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945">
                  <a:extLst>
                    <a:ext uri="{FF2B5EF4-FFF2-40B4-BE49-F238E27FC236}">
                      <a16:creationId xmlns:a16="http://schemas.microsoft.com/office/drawing/2014/main" id="{6D395133-C79E-49C0-8C51-0530E3B33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946">
                  <a:extLst>
                    <a:ext uri="{FF2B5EF4-FFF2-40B4-BE49-F238E27FC236}">
                      <a16:creationId xmlns:a16="http://schemas.microsoft.com/office/drawing/2014/main" id="{0A4D77CC-720C-494C-9DB1-34204A7C5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947">
                  <a:extLst>
                    <a:ext uri="{FF2B5EF4-FFF2-40B4-BE49-F238E27FC236}">
                      <a16:creationId xmlns:a16="http://schemas.microsoft.com/office/drawing/2014/main" id="{01B795B6-12C0-4A5C-B0F2-5A312E2F7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C23E41-9504-4AE3-A442-2656DEED0A3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CB72B3A-2DE1-4960-B84B-336ADBFD4DC1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D7FE028-1295-4891-B435-3CE292D5BC0C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F555304-43BE-4FA1-8D9B-32CF08BC9902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045B21A-9B0F-4A64-9F9F-F5755172A59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39" name="AutoShape 131">
                  <a:extLst>
                    <a:ext uri="{FF2B5EF4-FFF2-40B4-BE49-F238E27FC236}">
                      <a16:creationId xmlns:a16="http://schemas.microsoft.com/office/drawing/2014/main" id="{7E3C6944-7721-4A33-B6C0-A8D62F1A3E9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Rectangle 133">
                  <a:extLst>
                    <a:ext uri="{FF2B5EF4-FFF2-40B4-BE49-F238E27FC236}">
                      <a16:creationId xmlns:a16="http://schemas.microsoft.com/office/drawing/2014/main" id="{640D14A2-0750-4884-AB17-8D418C7259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Rectangle 134">
                  <a:extLst>
                    <a:ext uri="{FF2B5EF4-FFF2-40B4-BE49-F238E27FC236}">
                      <a16:creationId xmlns:a16="http://schemas.microsoft.com/office/drawing/2014/main" id="{018A338D-FCF8-4530-AC17-2B9387950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Rectangle 135">
                  <a:extLst>
                    <a:ext uri="{FF2B5EF4-FFF2-40B4-BE49-F238E27FC236}">
                      <a16:creationId xmlns:a16="http://schemas.microsoft.com/office/drawing/2014/main" id="{F426ED62-5F4D-47DC-B7D4-FE7A9E7A1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136">
                  <a:extLst>
                    <a:ext uri="{FF2B5EF4-FFF2-40B4-BE49-F238E27FC236}">
                      <a16:creationId xmlns:a16="http://schemas.microsoft.com/office/drawing/2014/main" id="{4BBB1083-5978-41B2-A5C9-DE8318C93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Rectangle 137">
                  <a:extLst>
                    <a:ext uri="{FF2B5EF4-FFF2-40B4-BE49-F238E27FC236}">
                      <a16:creationId xmlns:a16="http://schemas.microsoft.com/office/drawing/2014/main" id="{99F0C0E5-C8C7-422E-9883-95F930741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Freeform 138">
                  <a:extLst>
                    <a:ext uri="{FF2B5EF4-FFF2-40B4-BE49-F238E27FC236}">
                      <a16:creationId xmlns:a16="http://schemas.microsoft.com/office/drawing/2014/main" id="{FF65496F-8B44-44E4-8AB5-EA2914203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70CA33B-1D68-40E0-889E-0441EE49C247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AEDC5C51-573C-4B83-9CDA-2E2993863932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272800E8-7E1C-4491-94D0-171A560D0F5C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DCE2411-0779-4B6F-8616-1865E3CF1DE4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3F86A54F-3A05-4717-9784-651A8A5917A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0773B8-E4C1-478C-AADA-2D5C795B6835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A29CD661-D468-4E2D-862F-041494140EF5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A7EB8EE-0022-482C-9760-2CBECAA2DE7A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D3ADF20C-17A6-4645-841A-DAF159AB2E28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203CD3F-0463-46E4-B2F2-25C4F1C9E8A5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59" name="Freeform 855">
                  <a:extLst>
                    <a:ext uri="{FF2B5EF4-FFF2-40B4-BE49-F238E27FC236}">
                      <a16:creationId xmlns:a16="http://schemas.microsoft.com/office/drawing/2014/main" id="{C2045990-6220-44F5-A1EF-9BB34474A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0" name="Oval 757">
                  <a:extLst>
                    <a:ext uri="{FF2B5EF4-FFF2-40B4-BE49-F238E27FC236}">
                      <a16:creationId xmlns:a16="http://schemas.microsoft.com/office/drawing/2014/main" id="{CB7A8B6C-C8D2-4128-8692-92831FD83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1" name="Freeform 855">
                  <a:extLst>
                    <a:ext uri="{FF2B5EF4-FFF2-40B4-BE49-F238E27FC236}">
                      <a16:creationId xmlns:a16="http://schemas.microsoft.com/office/drawing/2014/main" id="{C8ADA143-9B91-48D9-950E-6B2D37D46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2" name="Oval 757">
                  <a:extLst>
                    <a:ext uri="{FF2B5EF4-FFF2-40B4-BE49-F238E27FC236}">
                      <a16:creationId xmlns:a16="http://schemas.microsoft.com/office/drawing/2014/main" id="{FE48BBA6-55AF-47F2-9BA3-81A2AE01C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3" name="Freeform 855">
                  <a:extLst>
                    <a:ext uri="{FF2B5EF4-FFF2-40B4-BE49-F238E27FC236}">
                      <a16:creationId xmlns:a16="http://schemas.microsoft.com/office/drawing/2014/main" id="{CBA8B1A7-BE67-45D5-9FD3-173941B38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4" name="Oval 757">
                  <a:extLst>
                    <a:ext uri="{FF2B5EF4-FFF2-40B4-BE49-F238E27FC236}">
                      <a16:creationId xmlns:a16="http://schemas.microsoft.com/office/drawing/2014/main" id="{63F97EBE-AF2C-4A1E-A256-B4323F703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5" name="Oval 757">
                  <a:extLst>
                    <a:ext uri="{FF2B5EF4-FFF2-40B4-BE49-F238E27FC236}">
                      <a16:creationId xmlns:a16="http://schemas.microsoft.com/office/drawing/2014/main" id="{5996B268-D561-4D6F-91B2-E8AF7B1BA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EE6DEB-E60C-419C-B4C4-78A591232E94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C498E3E-980A-4E24-833C-171C3C8A6C7D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CDA8EA12-8F5A-4968-84DE-25A54F413B65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6D3B95E5-7F9D-4F0A-9545-4DA329BB931A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A63C8CEC-0C9B-4DEC-A395-783607FB7256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3DFD06FF-412D-4C1B-8B5C-034C0F49C548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1" name="signup issues" descr="signup issues, key">
                <a:extLst>
                  <a:ext uri="{FF2B5EF4-FFF2-40B4-BE49-F238E27FC236}">
                    <a16:creationId xmlns:a16="http://schemas.microsoft.com/office/drawing/2014/main" id="{A2698C36-4197-4BB7-937E-8810C3A42D28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8B0CBAC-500C-4308-A581-8395F0634CF1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566EC1F-C890-41D0-86D6-B94AC6B90A65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C4C30BF-D696-4BAF-8E10-7B8741DBAB20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5" name="Graphic 93">
              <a:extLst>
                <a:ext uri="{FF2B5EF4-FFF2-40B4-BE49-F238E27FC236}">
                  <a16:creationId xmlns:a16="http://schemas.microsoft.com/office/drawing/2014/main" id="{56DAAD39-FE99-4509-BDB5-9E1C18685AAA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7B14039-063D-4832-B4F9-5E93DF5BCD48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D3A876A-9A6B-4578-BE24-BBF533177156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16CB76D-F855-49E8-AADF-EECC83E6453D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9E545F2-BA0F-4154-BF5B-69C72E1DC039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49472BF-7C0E-41BF-80AB-78F80BAF6317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22BC50F-35A7-4A1D-8BFC-4616D72805D1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02" name="Graphic 67">
              <a:extLst>
                <a:ext uri="{FF2B5EF4-FFF2-40B4-BE49-F238E27FC236}">
                  <a16:creationId xmlns:a16="http://schemas.microsoft.com/office/drawing/2014/main" id="{31FAEC5A-53D1-4E7E-A8B2-CF086173AD17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5613455-807A-4A29-8BAB-B4D13F3FFB10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FEE822F-9B10-43E7-9AF5-C8E0243611BB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72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/>
      <p:bldP spid="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A8F6B9-4FC7-47FA-992C-8189DEBDA861}"/>
              </a:ext>
            </a:extLst>
          </p:cNvPr>
          <p:cNvGrpSpPr/>
          <p:nvPr/>
        </p:nvGrpSpPr>
        <p:grpSpPr>
          <a:xfrm>
            <a:off x="540178" y="1156376"/>
            <a:ext cx="3860372" cy="333881"/>
            <a:chOff x="584200" y="1384302"/>
            <a:chExt cx="4486401" cy="44517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27D4C6F-26DF-4B98-A694-286C90F6FB82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F12B96-F004-48A4-AB7A-13F59D17D2C5}"/>
                </a:ext>
              </a:extLst>
            </p:cNvPr>
            <p:cNvSpPr/>
            <p:nvPr/>
          </p:nvSpPr>
          <p:spPr>
            <a:xfrm>
              <a:off x="1122364" y="1398589"/>
              <a:ext cx="3948237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>
                <a:spcBef>
                  <a:spcPts val="225"/>
                </a:spcBef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Standard APIs accessed over http/gRPC protocols from user service 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8AA27C-CF45-4569-9C0B-95C875CA4DAC}"/>
              </a:ext>
            </a:extLst>
          </p:cNvPr>
          <p:cNvGrpSpPr/>
          <p:nvPr/>
        </p:nvGrpSpPr>
        <p:grpSpPr>
          <a:xfrm>
            <a:off x="4974709" y="1127998"/>
            <a:ext cx="3431012" cy="333879"/>
            <a:chOff x="584200" y="1384302"/>
            <a:chExt cx="4574682" cy="44517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F053212-E931-4FE4-995D-61A3F6F60D7D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0552F2-B674-42C5-9860-E4974379C086}"/>
                </a:ext>
              </a:extLst>
            </p:cNvPr>
            <p:cNvSpPr/>
            <p:nvPr/>
          </p:nvSpPr>
          <p:spPr>
            <a:xfrm>
              <a:off x="1122363" y="1398587"/>
              <a:ext cx="4036519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Runs as local “side car library” dynamically loaded at runtime for each service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3314763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32431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3167591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915788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Title 65">
            <a:extLst>
              <a:ext uri="{FF2B5EF4-FFF2-40B4-BE49-F238E27FC236}">
                <a16:creationId xmlns:a16="http://schemas.microsoft.com/office/drawing/2014/main" id="{B30CA314-5897-409F-A261-C65E564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Any language and framework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1693780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2521571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3579557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32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6.25E-7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0257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2449588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2967256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2302416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050613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Title 65">
            <a:extLst>
              <a:ext uri="{FF2B5EF4-FFF2-40B4-BE49-F238E27FC236}">
                <a16:creationId xmlns:a16="http://schemas.microsoft.com/office/drawing/2014/main" id="{B30CA314-5897-409F-A261-C65E564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Any cloud or edge infrastructure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828604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1656396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2714382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37AC47-1CD8-4F0A-9595-EEE0D8B4BE29}"/>
              </a:ext>
            </a:extLst>
          </p:cNvPr>
          <p:cNvGrpSpPr/>
          <p:nvPr/>
        </p:nvGrpSpPr>
        <p:grpSpPr>
          <a:xfrm>
            <a:off x="441197" y="4170266"/>
            <a:ext cx="8270748" cy="700088"/>
            <a:chOff x="588263" y="5517067"/>
            <a:chExt cx="11027664" cy="93345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460C60-8542-4F42-AAEB-6569182E11B5}"/>
                </a:ext>
              </a:extLst>
            </p:cNvPr>
            <p:cNvSpPr/>
            <p:nvPr/>
          </p:nvSpPr>
          <p:spPr bwMode="auto">
            <a:xfrm>
              <a:off x="588263" y="5517067"/>
              <a:ext cx="11027664" cy="933450"/>
            </a:xfrm>
            <a:prstGeom prst="rect">
              <a:avLst/>
            </a:prstGeom>
            <a:solidFill>
              <a:schemeClr val="bg1"/>
            </a:solidFill>
            <a:ln w="7710" cap="flat">
              <a:noFill/>
              <a:prstDash val="solid"/>
              <a:miter/>
            </a:ln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1200">
                  <a:solidFill>
                    <a:srgbClr val="1A1A1A"/>
                  </a:solidFill>
                  <a:latin typeface="Segoe UI Semibold"/>
                  <a:ea typeface="Segoe UI Symbol"/>
                </a:rPr>
                <a:t>Hosting infrastructure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E32FE5-4F8E-48C7-952C-821A3C45B442}"/>
                </a:ext>
              </a:extLst>
            </p:cNvPr>
            <p:cNvGrpSpPr/>
            <p:nvPr/>
          </p:nvGrpSpPr>
          <p:grpSpPr>
            <a:xfrm>
              <a:off x="990933" y="5952415"/>
              <a:ext cx="10201861" cy="495116"/>
              <a:chOff x="990933" y="5952415"/>
              <a:chExt cx="10201861" cy="495116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3E7B97FA-22B6-4C3E-B784-4E88E6E7F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8221611" y="6076755"/>
                <a:ext cx="1394208" cy="246437"/>
              </a:xfrm>
              <a:prstGeom prst="rect">
                <a:avLst/>
              </a:prstGeom>
            </p:spPr>
          </p:pic>
          <p:pic>
            <p:nvPicPr>
              <p:cNvPr id="118" name="Picture 2" descr="Image result for aws logo">
                <a:extLst>
                  <a:ext uri="{FF2B5EF4-FFF2-40B4-BE49-F238E27FC236}">
                    <a16:creationId xmlns:a16="http://schemas.microsoft.com/office/drawing/2014/main" id="{05549E61-5A73-41F6-B95C-51D9B8B05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241" y="6035324"/>
                <a:ext cx="439065" cy="329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4">
                <a:extLst>
                  <a:ext uri="{FF2B5EF4-FFF2-40B4-BE49-F238E27FC236}">
                    <a16:creationId xmlns:a16="http://schemas.microsoft.com/office/drawing/2014/main" id="{4C26AD6B-76C2-401F-93AB-B69180D3F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 bwMode="auto">
              <a:xfrm>
                <a:off x="5150913" y="6102680"/>
                <a:ext cx="1257881" cy="1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2" descr="See the source image">
                <a:extLst>
                  <a:ext uri="{FF2B5EF4-FFF2-40B4-BE49-F238E27FC236}">
                    <a16:creationId xmlns:a16="http://schemas.microsoft.com/office/drawing/2014/main" id="{7ADA52DB-7605-4889-9538-DAD6AE148B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3401" y="6076755"/>
                <a:ext cx="1023603" cy="246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12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1BC92FB3-0478-4E35-823A-0C0771FA7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0933" y="5952415"/>
                <a:ext cx="1496911" cy="495116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20D0D87-BDCD-43F5-929F-94A9F0578086}"/>
                  </a:ext>
                </a:extLst>
              </p:cNvPr>
              <p:cNvGrpSpPr/>
              <p:nvPr/>
            </p:nvGrpSpPr>
            <p:grpSpPr>
              <a:xfrm>
                <a:off x="10010424" y="6037572"/>
                <a:ext cx="1182370" cy="324803"/>
                <a:chOff x="8904605" y="5967339"/>
                <a:chExt cx="1182370" cy="324803"/>
              </a:xfrm>
            </p:grpSpPr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87C65C42-586D-488D-A59D-72F28728C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4605" y="5967339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BB8EAB-9C4B-4516-BDEE-280A00CCFCA8}"/>
                    </a:ext>
                  </a:extLst>
                </p:cNvPr>
                <p:cNvSpPr txBox="1"/>
                <p:nvPr/>
              </p:nvSpPr>
              <p:spPr>
                <a:xfrm>
                  <a:off x="9227115" y="6061332"/>
                  <a:ext cx="859860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On-Premises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5F0ED51-0A66-4CDE-8DCD-9A9A2D092C07}"/>
                  </a:ext>
                </a:extLst>
              </p:cNvPr>
              <p:cNvGrpSpPr/>
              <p:nvPr/>
            </p:nvGrpSpPr>
            <p:grpSpPr>
              <a:xfrm>
                <a:off x="2882451" y="6037572"/>
                <a:ext cx="1040183" cy="324803"/>
                <a:chOff x="10650650" y="5928158"/>
                <a:chExt cx="1040183" cy="324803"/>
              </a:xfrm>
            </p:grpSpPr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5EEB8227-FDDD-467B-8EDC-BB51F47EE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10650650" y="5928158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27835B-A615-4F4C-88CA-A644ADD74760}"/>
                    </a:ext>
                  </a:extLst>
                </p:cNvPr>
                <p:cNvSpPr txBox="1"/>
                <p:nvPr/>
              </p:nvSpPr>
              <p:spPr>
                <a:xfrm>
                  <a:off x="11029797" y="6004251"/>
                  <a:ext cx="661036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Azure Arc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597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8.33333E-7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Service invocation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418" y="342900"/>
            <a:ext cx="501628" cy="41224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C2CC1-1B19-4AC8-BFFC-D7DAF6265E67}"/>
              </a:ext>
            </a:extLst>
          </p:cNvPr>
          <p:cNvGrpSpPr/>
          <p:nvPr/>
        </p:nvGrpSpPr>
        <p:grpSpPr>
          <a:xfrm>
            <a:off x="7166942" y="1881838"/>
            <a:ext cx="1249132" cy="1457318"/>
            <a:chOff x="7316373" y="1954650"/>
            <a:chExt cx="1400542" cy="1633964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9EE5BD3-3277-48E9-BA2D-0146C7F5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557AD-7973-490E-8B85-FC5A40C0124E}"/>
                </a:ext>
              </a:extLst>
            </p:cNvPr>
            <p:cNvSpPr txBox="1"/>
            <p:nvPr/>
          </p:nvSpPr>
          <p:spPr>
            <a:xfrm>
              <a:off x="7533140" y="2525411"/>
              <a:ext cx="911882" cy="258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</p:grpSp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86599" y="1882102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2236448" y="2484176"/>
            <a:ext cx="539724" cy="243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6172" y="224462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BF31009-6270-45AB-9B1E-808C0BE62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4668" y="2241508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833B4E7-BB29-49C3-B156-A9461A5DB139}"/>
              </a:ext>
            </a:extLst>
          </p:cNvPr>
          <p:cNvCxnSpPr>
            <a:cxnSpLocks/>
          </p:cNvCxnSpPr>
          <p:nvPr/>
        </p:nvCxnSpPr>
        <p:spPr>
          <a:xfrm>
            <a:off x="6627218" y="2484176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0FC5A40-CD98-4838-94DC-7D3FCAACC353}"/>
              </a:ext>
            </a:extLst>
          </p:cNvPr>
          <p:cNvCxnSpPr>
            <a:cxnSpLocks/>
          </p:cNvCxnSpPr>
          <p:nvPr/>
        </p:nvCxnSpPr>
        <p:spPr>
          <a:xfrm flipH="1" flipV="1">
            <a:off x="6627218" y="2693048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D68DE0-47AB-4DE2-854F-6E74641C48E8}"/>
              </a:ext>
            </a:extLst>
          </p:cNvPr>
          <p:cNvCxnSpPr>
            <a:cxnSpLocks/>
          </p:cNvCxnSpPr>
          <p:nvPr/>
        </p:nvCxnSpPr>
        <p:spPr>
          <a:xfrm flipH="1" flipV="1">
            <a:off x="2236448" y="2693048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CEA2134-2578-4AC4-AF95-A81635049CC7}"/>
              </a:ext>
            </a:extLst>
          </p:cNvPr>
          <p:cNvCxnSpPr>
            <a:cxnSpLocks/>
            <a:stCxn id="76" idx="1"/>
            <a:endCxn id="64" idx="0"/>
          </p:cNvCxnSpPr>
          <p:nvPr/>
        </p:nvCxnSpPr>
        <p:spPr>
          <a:xfrm rot="10800000" flipV="1">
            <a:off x="3092446" y="1662691"/>
            <a:ext cx="355649" cy="581930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58FCFA1-716C-498A-AC9E-EBA99E898225}"/>
              </a:ext>
            </a:extLst>
          </p:cNvPr>
          <p:cNvCxnSpPr>
            <a:cxnSpLocks/>
          </p:cNvCxnSpPr>
          <p:nvPr/>
        </p:nvCxnSpPr>
        <p:spPr>
          <a:xfrm>
            <a:off x="3408722" y="2484176"/>
            <a:ext cx="2585946" cy="243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D55B860-8BE6-4E83-A47A-8FAEE4C4AE99}"/>
              </a:ext>
            </a:extLst>
          </p:cNvPr>
          <p:cNvCxnSpPr>
            <a:cxnSpLocks/>
          </p:cNvCxnSpPr>
          <p:nvPr/>
        </p:nvCxnSpPr>
        <p:spPr>
          <a:xfrm flipH="1" flipV="1">
            <a:off x="3408722" y="2693047"/>
            <a:ext cx="2585946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074C64-7B2C-4AC6-8F70-D85C2E225B3C}"/>
              </a:ext>
            </a:extLst>
          </p:cNvPr>
          <p:cNvGrpSpPr/>
          <p:nvPr/>
        </p:nvGrpSpPr>
        <p:grpSpPr>
          <a:xfrm>
            <a:off x="3448095" y="1293704"/>
            <a:ext cx="2841649" cy="737975"/>
            <a:chOff x="4597460" y="1724939"/>
            <a:chExt cx="3788865" cy="983966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DD6C260-9A4E-4453-9EFC-F1EAB92F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597460" y="1724939"/>
              <a:ext cx="843400" cy="983966"/>
            </a:xfrm>
            <a:prstGeom prst="rect">
              <a:avLst/>
            </a:prstGeom>
            <a:effectLst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58E445-347D-4DCB-83E1-D31896A55958}"/>
                </a:ext>
              </a:extLst>
            </p:cNvPr>
            <p:cNvSpPr txBox="1"/>
            <p:nvPr/>
          </p:nvSpPr>
          <p:spPr>
            <a:xfrm>
              <a:off x="4664280" y="2031075"/>
              <a:ext cx="512961" cy="2078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13" err="1">
                  <a:solidFill>
                    <a:srgbClr val="202192"/>
                  </a:solidFill>
                  <a:latin typeface="+mj-lt"/>
                </a:rPr>
                <a:t>mDNS</a:t>
              </a:r>
              <a:endParaRPr lang="en-US" sz="1013">
                <a:solidFill>
                  <a:srgbClr val="202192"/>
                </a:solidFill>
                <a:latin typeface="+mj-lt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7E1473A-6579-466F-BF31-4C95C6F4115E}"/>
                </a:ext>
              </a:extLst>
            </p:cNvPr>
            <p:cNvSpPr txBox="1"/>
            <p:nvPr/>
          </p:nvSpPr>
          <p:spPr>
            <a:xfrm>
              <a:off x="5572323" y="1939923"/>
              <a:ext cx="2814002" cy="415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13">
                  <a:solidFill>
                    <a:srgbClr val="202192"/>
                  </a:solidFill>
                  <a:latin typeface="+mj-lt"/>
                </a:rPr>
                <a:t>Multicast DNS component for service discovery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D717BD-45F9-4356-87EF-AE2439A85A72}"/>
              </a:ext>
            </a:extLst>
          </p:cNvPr>
          <p:cNvGrpSpPr/>
          <p:nvPr/>
        </p:nvGrpSpPr>
        <p:grpSpPr>
          <a:xfrm>
            <a:off x="3840606" y="2813709"/>
            <a:ext cx="1933988" cy="331548"/>
            <a:chOff x="5120808" y="3751612"/>
            <a:chExt cx="2578650" cy="442064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EA4A55B7-9DA2-4EBB-BAA3-339F3728B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20808" y="3751612"/>
              <a:ext cx="384968" cy="442064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EDE923D-C94E-4BCC-91FA-C5D8E38BEC73}"/>
                </a:ext>
              </a:extLst>
            </p:cNvPr>
            <p:cNvSpPr txBox="1"/>
            <p:nvPr/>
          </p:nvSpPr>
          <p:spPr>
            <a:xfrm>
              <a:off x="5635595" y="3834144"/>
              <a:ext cx="2063863" cy="2078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13" err="1">
                  <a:solidFill>
                    <a:srgbClr val="202192"/>
                  </a:solidFill>
                  <a:latin typeface="+mj-lt"/>
                </a:rPr>
                <a:t>mTLS</a:t>
              </a:r>
              <a:r>
                <a:rPr lang="en-US" sz="1013">
                  <a:solidFill>
                    <a:srgbClr val="202192"/>
                  </a:solidFill>
                  <a:latin typeface="+mj-lt"/>
                </a:rPr>
                <a:t> encryption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12B890-A243-4E76-8462-B8794E5DC4BD}"/>
              </a:ext>
            </a:extLst>
          </p:cNvPr>
          <p:cNvGrpSpPr/>
          <p:nvPr/>
        </p:nvGrpSpPr>
        <p:grpSpPr>
          <a:xfrm>
            <a:off x="209551" y="3489839"/>
            <a:ext cx="5004480" cy="1089051"/>
            <a:chOff x="279401" y="4653121"/>
            <a:chExt cx="6672640" cy="145206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279401" y="4653121"/>
              <a:ext cx="667264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http://localhost:3500/v1.0/invoke/servicea/method/neworder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E20C36-1832-465B-96FE-798209AE3FBF}"/>
                </a:ext>
              </a:extLst>
            </p:cNvPr>
            <p:cNvSpPr txBox="1"/>
            <p:nvPr/>
          </p:nvSpPr>
          <p:spPr>
            <a:xfrm>
              <a:off x="2163972" y="5489637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2B38-27C3-4002-9E85-DB34ACC1240F}"/>
              </a:ext>
            </a:extLst>
          </p:cNvPr>
          <p:cNvGrpSpPr/>
          <p:nvPr/>
        </p:nvGrpSpPr>
        <p:grpSpPr>
          <a:xfrm>
            <a:off x="5553151" y="3489839"/>
            <a:ext cx="3039554" cy="1089051"/>
            <a:chOff x="7404202" y="4653121"/>
            <a:chExt cx="4052738" cy="145206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7404202" y="4653121"/>
              <a:ext cx="405273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http://10.0.0.2:8000/neworder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EC4F50-368E-4364-8AA2-4B85959FE385}"/>
                </a:ext>
              </a:extLst>
            </p:cNvPr>
            <p:cNvSpPr txBox="1"/>
            <p:nvPr/>
          </p:nvSpPr>
          <p:spPr>
            <a:xfrm>
              <a:off x="7892981" y="5489637"/>
              <a:ext cx="307517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936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Publish and subscribe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8418" y="421524"/>
            <a:ext cx="501628" cy="2549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C2CC1-1B19-4AC8-BFFC-D7DAF6265E67}"/>
              </a:ext>
            </a:extLst>
          </p:cNvPr>
          <p:cNvGrpSpPr/>
          <p:nvPr/>
        </p:nvGrpSpPr>
        <p:grpSpPr>
          <a:xfrm>
            <a:off x="7452696" y="1708081"/>
            <a:ext cx="1249132" cy="1457318"/>
            <a:chOff x="7316373" y="1954650"/>
            <a:chExt cx="1400542" cy="1633964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9EE5BD3-3277-48E9-BA2D-0146C7F5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557AD-7973-490E-8B85-FC5A40C0124E}"/>
                </a:ext>
              </a:extLst>
            </p:cNvPr>
            <p:cNvSpPr txBox="1"/>
            <p:nvPr/>
          </p:nvSpPr>
          <p:spPr>
            <a:xfrm>
              <a:off x="7527173" y="2525411"/>
              <a:ext cx="923816" cy="258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B</a:t>
              </a:r>
            </a:p>
          </p:txBody>
        </p:sp>
      </p:grpSp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789748" y="1711473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2039597" y="2439269"/>
            <a:ext cx="539724" cy="256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321" y="207156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BF31009-6270-45AB-9B1E-808C0BE62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422" y="206918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833B4E7-BB29-49C3-B156-A9461A5DB139}"/>
              </a:ext>
            </a:extLst>
          </p:cNvPr>
          <p:cNvCxnSpPr>
            <a:cxnSpLocks/>
            <a:stCxn id="70" idx="3"/>
            <a:endCxn id="29" idx="1"/>
          </p:cNvCxnSpPr>
          <p:nvPr/>
        </p:nvCxnSpPr>
        <p:spPr>
          <a:xfrm flipV="1">
            <a:off x="6912972" y="2436741"/>
            <a:ext cx="539724" cy="1429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74D8B-8335-463C-BD78-7CDB5B1F70D8}"/>
              </a:ext>
            </a:extLst>
          </p:cNvPr>
          <p:cNvGrpSpPr/>
          <p:nvPr/>
        </p:nvGrpSpPr>
        <p:grpSpPr>
          <a:xfrm>
            <a:off x="3211871" y="2339561"/>
            <a:ext cx="524484" cy="201978"/>
            <a:chOff x="4282494" y="3119414"/>
            <a:chExt cx="699312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4282494" y="3254067"/>
              <a:ext cx="451027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4733521" y="3119414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B6206A-ED5A-4EDD-8EF4-748C00D9AD00}"/>
              </a:ext>
            </a:extLst>
          </p:cNvPr>
          <p:cNvGrpSpPr/>
          <p:nvPr/>
        </p:nvGrpSpPr>
        <p:grpSpPr>
          <a:xfrm>
            <a:off x="3615579" y="2401451"/>
            <a:ext cx="514250" cy="78199"/>
            <a:chOff x="4820771" y="3201934"/>
            <a:chExt cx="685667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4820771" y="3201934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4925035" y="3254066"/>
              <a:ext cx="58140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4129829" y="2118284"/>
            <a:ext cx="1248070" cy="644532"/>
            <a:chOff x="5626289" y="3065947"/>
            <a:chExt cx="1664093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66409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Redis</a:t>
              </a:r>
            </a:p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Cache</a:t>
              </a:r>
            </a:p>
          </p:txBody>
        </p:sp>
        <p:pic>
          <p:nvPicPr>
            <p:cNvPr id="38" name="Picture 2" descr="See the source image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88419" y="3277330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BF400-E49F-40F0-B721-5EB23E1EBE80}"/>
              </a:ext>
            </a:extLst>
          </p:cNvPr>
          <p:cNvGrpSpPr/>
          <p:nvPr/>
        </p:nvGrpSpPr>
        <p:grpSpPr>
          <a:xfrm>
            <a:off x="5740867" y="2339561"/>
            <a:ext cx="539555" cy="201978"/>
            <a:chOff x="7654489" y="3119414"/>
            <a:chExt cx="719407" cy="269304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2865630-6485-4CA0-AE33-D85DD2F851F7}"/>
                </a:ext>
              </a:extLst>
            </p:cNvPr>
            <p:cNvCxnSpPr>
              <a:cxnSpLocks/>
              <a:stCxn id="70" idx="1"/>
              <a:endCxn id="74" idx="3"/>
            </p:cNvCxnSpPr>
            <p:nvPr/>
          </p:nvCxnSpPr>
          <p:spPr>
            <a:xfrm flipH="1">
              <a:off x="7902774" y="3250892"/>
              <a:ext cx="471122" cy="317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4FA08D6-6D9D-46D5-BA0A-0C773B708A1E}"/>
                </a:ext>
              </a:extLst>
            </p:cNvPr>
            <p:cNvSpPr/>
            <p:nvPr/>
          </p:nvSpPr>
          <p:spPr bwMode="auto">
            <a:xfrm rot="10800000">
              <a:off x="7654489" y="3119414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F9FC34-4CC4-48E3-A6FA-BA1C3FAF39B6}"/>
              </a:ext>
            </a:extLst>
          </p:cNvPr>
          <p:cNvGrpSpPr/>
          <p:nvPr/>
        </p:nvGrpSpPr>
        <p:grpSpPr>
          <a:xfrm>
            <a:off x="5377899" y="2401450"/>
            <a:ext cx="483745" cy="78199"/>
            <a:chOff x="7170531" y="3201933"/>
            <a:chExt cx="644993" cy="10426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6EEB8F5-C81A-4D31-A130-E254FF7C7649}"/>
                </a:ext>
              </a:extLst>
            </p:cNvPr>
            <p:cNvSpPr/>
            <p:nvPr/>
          </p:nvSpPr>
          <p:spPr bwMode="auto">
            <a:xfrm rot="10800000">
              <a:off x="7711260" y="3201933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CBC542E-88C1-4AE7-A92C-DE33B26D8127}"/>
                </a:ext>
              </a:extLst>
            </p:cNvPr>
            <p:cNvCxnSpPr>
              <a:cxnSpLocks/>
              <a:stCxn id="75" idx="6"/>
              <a:endCxn id="39" idx="3"/>
            </p:cNvCxnSpPr>
            <p:nvPr/>
          </p:nvCxnSpPr>
          <p:spPr>
            <a:xfrm flipH="1">
              <a:off x="7170531" y="3254065"/>
              <a:ext cx="540729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768DC9-AD5B-47CA-8E48-7B940CAACA4C}"/>
              </a:ext>
            </a:extLst>
          </p:cNvPr>
          <p:cNvGrpSpPr/>
          <p:nvPr/>
        </p:nvGrpSpPr>
        <p:grpSpPr>
          <a:xfrm>
            <a:off x="7452696" y="179503"/>
            <a:ext cx="1249132" cy="1457321"/>
            <a:chOff x="9936928" y="239338"/>
            <a:chExt cx="1665509" cy="1943094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4452DCD7-8685-404B-BDD5-3DE55E2B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36928" y="239338"/>
              <a:ext cx="1665509" cy="194309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D76897-BDA4-476C-9D98-91DBD46A9D4E}"/>
                </a:ext>
              </a:extLst>
            </p:cNvPr>
            <p:cNvSpPr txBox="1"/>
            <p:nvPr/>
          </p:nvSpPr>
          <p:spPr>
            <a:xfrm>
              <a:off x="10188981" y="815842"/>
              <a:ext cx="1084400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id="{3B307F0C-A23A-4438-ABDB-BF733E8D7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422" y="53975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EE62859-6366-4950-996E-A6FA6905E74D}"/>
              </a:ext>
            </a:extLst>
          </p:cNvPr>
          <p:cNvCxnSpPr>
            <a:cxnSpLocks/>
            <a:stCxn id="79" idx="3"/>
            <a:endCxn id="67" idx="1"/>
          </p:cNvCxnSpPr>
          <p:nvPr/>
        </p:nvCxnSpPr>
        <p:spPr>
          <a:xfrm flipV="1">
            <a:off x="6912972" y="908164"/>
            <a:ext cx="539724" cy="578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6762CB-E21E-4AE9-9D7E-AC0C0F1C16FC}"/>
              </a:ext>
            </a:extLst>
          </p:cNvPr>
          <p:cNvCxnSpPr>
            <a:cxnSpLocks/>
            <a:stCxn id="79" idx="1"/>
            <a:endCxn id="70" idx="1"/>
          </p:cNvCxnSpPr>
          <p:nvPr/>
        </p:nvCxnSpPr>
        <p:spPr>
          <a:xfrm rot="10800000" flipV="1">
            <a:off x="6280422" y="908742"/>
            <a:ext cx="9525" cy="1529427"/>
          </a:xfrm>
          <a:prstGeom prst="bentConnector3">
            <a:avLst>
              <a:gd name="adj1" fmla="val 1800000"/>
            </a:avLst>
          </a:prstGeom>
          <a:ln w="28575">
            <a:solidFill>
              <a:srgbClr val="20219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B2007-F8D7-4819-B693-5B70AD84460A}"/>
              </a:ext>
            </a:extLst>
          </p:cNvPr>
          <p:cNvGrpSpPr/>
          <p:nvPr/>
        </p:nvGrpSpPr>
        <p:grpSpPr>
          <a:xfrm>
            <a:off x="209551" y="3319345"/>
            <a:ext cx="5004480" cy="1259549"/>
            <a:chOff x="279401" y="4425791"/>
            <a:chExt cx="6672640" cy="1679398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279401" y="4425791"/>
              <a:ext cx="667264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http://localhost:3500/v1.0/publish/orders/processed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1261ED5-BB8C-4930-9CA2-4A6B1434D795}"/>
                </a:ext>
              </a:extLst>
            </p:cNvPr>
            <p:cNvSpPr txBox="1"/>
            <p:nvPr/>
          </p:nvSpPr>
          <p:spPr>
            <a:xfrm>
              <a:off x="2163972" y="5489636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0A2BE-8AB3-4693-AF5D-465DD7449EA5}"/>
              </a:ext>
            </a:extLst>
          </p:cNvPr>
          <p:cNvGrpSpPr/>
          <p:nvPr/>
        </p:nvGrpSpPr>
        <p:grpSpPr>
          <a:xfrm>
            <a:off x="5553151" y="3319345"/>
            <a:ext cx="3039554" cy="1259549"/>
            <a:chOff x="7404202" y="4425791"/>
            <a:chExt cx="4052738" cy="1679398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7404202" y="4425791"/>
              <a:ext cx="4052738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http://10.0.0.2:8000/orders</a:t>
              </a: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http://10.0.0.4:8000/factory/orders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674EE3-B22A-4CDB-A1A8-98AE52CCB5C5}"/>
                </a:ext>
              </a:extLst>
            </p:cNvPr>
            <p:cNvSpPr txBox="1"/>
            <p:nvPr/>
          </p:nvSpPr>
          <p:spPr>
            <a:xfrm>
              <a:off x="8039522" y="5489636"/>
              <a:ext cx="307517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55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8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Input triggers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7750" y="316145"/>
            <a:ext cx="58296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6319944" y="1413023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64" idx="3"/>
            <a:endCxn id="14" idx="1"/>
          </p:cNvCxnSpPr>
          <p:nvPr/>
        </p:nvCxnSpPr>
        <p:spPr>
          <a:xfrm>
            <a:off x="5482774" y="2140819"/>
            <a:ext cx="837170" cy="128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224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E7445FC-6437-43F0-9473-8A863AD138BB}"/>
              </a:ext>
            </a:extLst>
          </p:cNvPr>
          <p:cNvGrpSpPr/>
          <p:nvPr/>
        </p:nvGrpSpPr>
        <p:grpSpPr>
          <a:xfrm>
            <a:off x="3357446" y="2039829"/>
            <a:ext cx="839496" cy="201978"/>
            <a:chOff x="4476594" y="2719772"/>
            <a:chExt cx="1119328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39" idx="3"/>
              <a:endCxn id="35" idx="3"/>
            </p:cNvCxnSpPr>
            <p:nvPr/>
          </p:nvCxnSpPr>
          <p:spPr>
            <a:xfrm>
              <a:off x="4476594" y="2854424"/>
              <a:ext cx="871043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5347637" y="2719772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8F93A1-9D96-4DA3-94E5-729C4CAFAD75}"/>
              </a:ext>
            </a:extLst>
          </p:cNvPr>
          <p:cNvGrpSpPr/>
          <p:nvPr/>
        </p:nvGrpSpPr>
        <p:grpSpPr>
          <a:xfrm>
            <a:off x="4076165" y="2101719"/>
            <a:ext cx="774059" cy="78199"/>
            <a:chOff x="5434887" y="2802292"/>
            <a:chExt cx="1032078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5434887" y="2802292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64" idx="1"/>
            </p:cNvCxnSpPr>
            <p:nvPr/>
          </p:nvCxnSpPr>
          <p:spPr>
            <a:xfrm>
              <a:off x="5539151" y="2854425"/>
              <a:ext cx="927814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1928729" y="1818552"/>
            <a:ext cx="1428717" cy="644532"/>
            <a:chOff x="5626289" y="3065947"/>
            <a:chExt cx="1904956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904956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Twitter</a:t>
              </a: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29" b="-829"/>
            <a:stretch/>
          </p:blipFill>
          <p:spPr bwMode="auto">
            <a:xfrm>
              <a:off x="5788419" y="3229103"/>
              <a:ext cx="522408" cy="5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EA26E9-0C89-4FE6-AFAD-65B738593A17}"/>
              </a:ext>
            </a:extLst>
          </p:cNvPr>
          <p:cNvGrpSpPr/>
          <p:nvPr/>
        </p:nvGrpSpPr>
        <p:grpSpPr>
          <a:xfrm>
            <a:off x="4514005" y="3171249"/>
            <a:ext cx="3039554" cy="1222027"/>
            <a:chOff x="5764374" y="4298667"/>
            <a:chExt cx="4052738" cy="162936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5764374" y="4298667"/>
              <a:ext cx="405273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http://10.0.0.2:8000/newtweet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5BDAA0-4FCE-4986-8EB8-DE588E13F44A}"/>
                </a:ext>
              </a:extLst>
            </p:cNvPr>
            <p:cNvSpPr txBox="1"/>
            <p:nvPr/>
          </p:nvSpPr>
          <p:spPr>
            <a:xfrm>
              <a:off x="6059839" y="5066262"/>
              <a:ext cx="3341334" cy="861774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{"data":“📢 We are excited to announce the …"}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B9FCEF-B2B5-4BD8-A4A4-D1AEB4F00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8798" y="3548824"/>
            <a:ext cx="3008144" cy="844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16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4.375E-6 0.0377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3.33333E-6 L 4.375E-6 0.03773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Output bindings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7750" y="316145"/>
            <a:ext cx="58296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2169618" y="1411741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3419466" y="2140818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5223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5EEE168-91E3-47CC-ADE4-A307D87DD70A}"/>
              </a:ext>
            </a:extLst>
          </p:cNvPr>
          <p:cNvGrpSpPr/>
          <p:nvPr/>
        </p:nvGrpSpPr>
        <p:grpSpPr>
          <a:xfrm>
            <a:off x="4847773" y="2039828"/>
            <a:ext cx="801043" cy="201978"/>
            <a:chOff x="6463697" y="2719771"/>
            <a:chExt cx="1068057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  <a:endCxn id="35" idx="3"/>
            </p:cNvCxnSpPr>
            <p:nvPr/>
          </p:nvCxnSpPr>
          <p:spPr>
            <a:xfrm flipV="1">
              <a:off x="6463697" y="2854423"/>
              <a:ext cx="81977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7283469" y="2719771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04D96-9FD3-4537-97AD-850ED8B5E35D}"/>
              </a:ext>
            </a:extLst>
          </p:cNvPr>
          <p:cNvGrpSpPr/>
          <p:nvPr/>
        </p:nvGrpSpPr>
        <p:grpSpPr>
          <a:xfrm>
            <a:off x="5528039" y="2101719"/>
            <a:ext cx="872367" cy="78199"/>
            <a:chOff x="7370719" y="2802291"/>
            <a:chExt cx="1163156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7370719" y="2802291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7474983" y="2854423"/>
              <a:ext cx="105889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6400407" y="1818551"/>
            <a:ext cx="1329131" cy="644532"/>
            <a:chOff x="5626289" y="3065947"/>
            <a:chExt cx="1772175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772175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Twilio</a:t>
              </a: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67331" y="3231352"/>
              <a:ext cx="564584" cy="53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3CA77D-F51E-4813-A39F-6796BDF9C5F3}"/>
              </a:ext>
            </a:extLst>
          </p:cNvPr>
          <p:cNvGrpSpPr/>
          <p:nvPr/>
        </p:nvGrpSpPr>
        <p:grpSpPr>
          <a:xfrm>
            <a:off x="1901057" y="3049592"/>
            <a:ext cx="3832575" cy="1089753"/>
            <a:chOff x="2534742" y="4066123"/>
            <a:chExt cx="5110100" cy="145300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2534742" y="4066123"/>
              <a:ext cx="511010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http://localhost:3500/v1.0/bindings/twilio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93E260-D76A-4114-A42E-3E058FAAD2B2}"/>
                </a:ext>
              </a:extLst>
            </p:cNvPr>
            <p:cNvSpPr txBox="1"/>
            <p:nvPr/>
          </p:nvSpPr>
          <p:spPr>
            <a:xfrm>
              <a:off x="3552202" y="4903575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084A501-33DC-421B-B95F-C267AAA6DB1E}"/>
              </a:ext>
            </a:extLst>
          </p:cNvPr>
          <p:cNvSpPr/>
          <p:nvPr/>
        </p:nvSpPr>
        <p:spPr bwMode="auto">
          <a:xfrm>
            <a:off x="6400407" y="3257342"/>
            <a:ext cx="1329131" cy="531596"/>
          </a:xfrm>
          <a:prstGeom prst="wedgeRectCallout">
            <a:avLst>
              <a:gd name="adj1" fmla="val -41233"/>
              <a:gd name="adj2" fmla="val 96088"/>
            </a:avLst>
          </a:prstGeom>
          <a:solidFill>
            <a:srgbClr val="20219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528658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03773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03773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Secrets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2169618" y="1411741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3419466" y="2140818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5223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6EBF48-EF12-4937-85DE-9492955601BF}"/>
              </a:ext>
            </a:extLst>
          </p:cNvPr>
          <p:cNvGrpSpPr/>
          <p:nvPr/>
        </p:nvGrpSpPr>
        <p:grpSpPr>
          <a:xfrm>
            <a:off x="4847773" y="2039828"/>
            <a:ext cx="801043" cy="201978"/>
            <a:chOff x="6463697" y="2719771"/>
            <a:chExt cx="1068057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  <a:endCxn id="35" idx="3"/>
            </p:cNvCxnSpPr>
            <p:nvPr/>
          </p:nvCxnSpPr>
          <p:spPr>
            <a:xfrm flipV="1">
              <a:off x="6463697" y="2854423"/>
              <a:ext cx="81977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7283469" y="2719771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782D0D-5071-4CDB-B919-89B45F4C5D8B}"/>
              </a:ext>
            </a:extLst>
          </p:cNvPr>
          <p:cNvGrpSpPr/>
          <p:nvPr/>
        </p:nvGrpSpPr>
        <p:grpSpPr>
          <a:xfrm>
            <a:off x="5528040" y="2101719"/>
            <a:ext cx="872368" cy="78199"/>
            <a:chOff x="7370719" y="2802291"/>
            <a:chExt cx="1163157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7370719" y="2802291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7474983" y="2854423"/>
              <a:ext cx="105889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61907B-CA59-45B2-880C-1D2DF3311E12}"/>
              </a:ext>
            </a:extLst>
          </p:cNvPr>
          <p:cNvGrpSpPr/>
          <p:nvPr/>
        </p:nvGrpSpPr>
        <p:grpSpPr>
          <a:xfrm>
            <a:off x="1234281" y="3049593"/>
            <a:ext cx="5166126" cy="1079943"/>
            <a:chOff x="1645708" y="4066123"/>
            <a:chExt cx="6888168" cy="143992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1645708" y="4066123"/>
              <a:ext cx="6888168" cy="515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GET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013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http://localhost:3500/v1.0/secrets/vault/mysecret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EC943-413F-465F-89D6-F497724F161E}"/>
                </a:ext>
              </a:extLst>
            </p:cNvPr>
            <p:cNvSpPr txBox="1"/>
            <p:nvPr/>
          </p:nvSpPr>
          <p:spPr>
            <a:xfrm>
              <a:off x="4129893" y="4890493"/>
              <a:ext cx="191979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"supersecret"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471AA2-6E9D-4C6D-9680-0E827EC12B29}"/>
              </a:ext>
            </a:extLst>
          </p:cNvPr>
          <p:cNvGrpSpPr/>
          <p:nvPr/>
        </p:nvGrpSpPr>
        <p:grpSpPr>
          <a:xfrm>
            <a:off x="6400407" y="1818551"/>
            <a:ext cx="1843481" cy="644532"/>
            <a:chOff x="8533876" y="2424735"/>
            <a:chExt cx="2457974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8533876" y="2424735"/>
              <a:ext cx="2457974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 err="1">
                  <a:solidFill>
                    <a:srgbClr val="000000"/>
                  </a:solidFill>
                  <a:latin typeface="Segoe UI Semibold"/>
                </a:rPr>
                <a:t>HashiCorp</a:t>
              </a:r>
              <a:r>
                <a:rPr lang="en-US" sz="1500" dirty="0">
                  <a:solidFill>
                    <a:srgbClr val="000000"/>
                  </a:solidFill>
                  <a:latin typeface="Segoe UI Semibold"/>
                </a:rPr>
                <a:t> Vault</a:t>
              </a:r>
            </a:p>
          </p:txBody>
        </p:sp>
        <p:pic>
          <p:nvPicPr>
            <p:cNvPr id="9218" name="Picture 2" descr="See the source image">
              <a:extLst>
                <a:ext uri="{FF2B5EF4-FFF2-40B4-BE49-F238E27FC236}">
                  <a16:creationId xmlns:a16="http://schemas.microsoft.com/office/drawing/2014/main" id="{BC0E733D-ECE6-4EE9-90B2-9FF68B58D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8975" y="2640764"/>
              <a:ext cx="492900" cy="48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0DCABD45-D8FE-4E09-8794-71B984E6757F}"/>
              </a:ext>
            </a:extLst>
          </p:cNvPr>
          <p:cNvSpPr/>
          <p:nvPr/>
        </p:nvSpPr>
        <p:spPr bwMode="auto">
          <a:xfrm>
            <a:off x="6400407" y="2463084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B0123673-5332-4061-A109-B89AE3E0D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99538"/>
              </p:ext>
            </p:extLst>
          </p:nvPr>
        </p:nvGraphicFramePr>
        <p:xfrm>
          <a:off x="6400407" y="2463084"/>
          <a:ext cx="1843481" cy="622244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 err="1">
                          <a:latin typeface="Consolas" panose="020B0609020204030204" pitchFamily="49" charset="0"/>
                        </a:rPr>
                        <a:t>mysecret</a:t>
                      </a:r>
                      <a:endParaRPr lang="en-US" sz="105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"supersecret"</a:t>
                      </a:r>
                      <a:endParaRPr lang="en-US" sz="105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195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>
            <a:extLst>
              <a:ext uri="{FF2B5EF4-FFF2-40B4-BE49-F238E27FC236}">
                <a16:creationId xmlns:a16="http://schemas.microsoft.com/office/drawing/2014/main" id="{BE2FA6D4-ED4B-430F-BF41-95F14D98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" y="4293251"/>
            <a:ext cx="942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-800x540-Feenstra-logo-1 - i4talent detachering">
            <a:extLst>
              <a:ext uri="{FF2B5EF4-FFF2-40B4-BE49-F238E27FC236}">
                <a16:creationId xmlns:a16="http://schemas.microsoft.com/office/drawing/2014/main" id="{30D33B6E-8D31-443D-AA47-C62169F87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10" y="4151147"/>
            <a:ext cx="719189" cy="4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emperatuur &amp; luchtvochtigheid Brocacef worden 24/7 bewaakt &amp; beheerd">
            <a:extLst>
              <a:ext uri="{FF2B5EF4-FFF2-40B4-BE49-F238E27FC236}">
                <a16:creationId xmlns:a16="http://schemas.microsoft.com/office/drawing/2014/main" id="{37AE851D-FB87-4420-BF52-D6A019D3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70" y="3717408"/>
            <a:ext cx="633790" cy="3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00" y="4343495"/>
            <a:ext cx="573397" cy="5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73" y="3968395"/>
            <a:ext cx="1529912" cy="76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10" y="4461473"/>
            <a:ext cx="1290700" cy="4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" y="3861888"/>
            <a:ext cx="1035360" cy="6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agrid - Startupbootcamp">
            <a:extLst>
              <a:ext uri="{FF2B5EF4-FFF2-40B4-BE49-F238E27FC236}">
                <a16:creationId xmlns:a16="http://schemas.microsoft.com/office/drawing/2014/main" id="{09149564-CE9E-44BF-8C4E-196FEEEF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350" y="4174978"/>
            <a:ext cx="1664943" cy="9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AC36-B37B-4EC2-98E4-C8EB9FB0D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1823" y="4663149"/>
            <a:ext cx="825900" cy="253797"/>
          </a:xfrm>
          <a:prstGeom prst="rect">
            <a:avLst/>
          </a:prstGeom>
        </p:spPr>
      </p:pic>
      <p:pic>
        <p:nvPicPr>
          <p:cNvPr id="1040" name="Picture 16" descr="logo-gemeente-amsterdam - DMH Entertainment">
            <a:extLst>
              <a:ext uri="{FF2B5EF4-FFF2-40B4-BE49-F238E27FC236}">
                <a16:creationId xmlns:a16="http://schemas.microsoft.com/office/drawing/2014/main" id="{239BE520-A26E-4DB4-8659-F8300BAB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66" y="3792537"/>
            <a:ext cx="1278589" cy="4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D Animal Health &gt; Metropolitan Food Security">
            <a:extLst>
              <a:ext uri="{FF2B5EF4-FFF2-40B4-BE49-F238E27FC236}">
                <a16:creationId xmlns:a16="http://schemas.microsoft.com/office/drawing/2014/main" id="{9B1E95C7-0E0C-4574-951A-3C6DD563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77" y="3801601"/>
            <a:ext cx="1013881" cy="7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D0D9E650-9642-418A-BDD1-BB6767C33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58" y="3710297"/>
            <a:ext cx="937632" cy="5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1520" y="3700183"/>
            <a:ext cx="1090885" cy="817579"/>
          </a:xfrm>
          <a:prstGeom prst="rect">
            <a:avLst/>
          </a:prstGeom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662B374-274B-4B8F-A935-9C0BEB72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3" y="4663346"/>
            <a:ext cx="1139297" cy="20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laza - Koppelt softwaresysteem met verzekeraars &amp; serviceproviders">
            <a:extLst>
              <a:ext uri="{FF2B5EF4-FFF2-40B4-BE49-F238E27FC236}">
                <a16:creationId xmlns:a16="http://schemas.microsoft.com/office/drawing/2014/main" id="{17162017-A3FE-405E-95F0-EC3AF201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42" y="3673180"/>
            <a:ext cx="816971" cy="2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0CCAF-833C-4749-AA96-574A3F5D1F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8573" y="4731109"/>
            <a:ext cx="1432947" cy="264544"/>
          </a:xfrm>
          <a:prstGeom prst="rect">
            <a:avLst/>
          </a:prstGeom>
        </p:spPr>
      </p:pic>
      <p:pic>
        <p:nvPicPr>
          <p:cNvPr id="2056" name="Picture 8" descr="De nieuwe generatie software voor de flexmarkt - Pivoton">
            <a:extLst>
              <a:ext uri="{FF2B5EF4-FFF2-40B4-BE49-F238E27FC236}">
                <a16:creationId xmlns:a16="http://schemas.microsoft.com/office/drawing/2014/main" id="{E1782796-1A0F-4CFC-B375-AC7512FE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89" y="3712019"/>
            <a:ext cx="985573" cy="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9C58713B-BB1E-45C3-8EE6-1A3F4578FC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3626" y="2840205"/>
            <a:ext cx="811157" cy="168596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51F569C-4FD1-4729-9BE2-751AB261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00" y="3711271"/>
            <a:ext cx="517908" cy="26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B1343811-2BAB-45A1-9654-E00861A8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55" y="4312872"/>
            <a:ext cx="421463" cy="2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087BD06-DAF6-4213-91C7-EADF315E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919" y="4467180"/>
            <a:ext cx="703890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C770F95-DF4D-4BC3-B213-BE66F08A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99" y="3692063"/>
            <a:ext cx="8191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BC7139A6-C716-4271-8C30-EDDDB046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78" y="4108657"/>
            <a:ext cx="611991" cy="3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22F5BBB-8617-4DAD-8527-1F612236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59" y="4003807"/>
            <a:ext cx="391481" cy="2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457C18F5-9401-403C-96D9-289F6BA8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156" y="4652629"/>
            <a:ext cx="534157" cy="3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D735CAC3-ADE9-4423-A953-C1155861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87" y="4554896"/>
            <a:ext cx="6572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501F01A3-5588-46AF-B3CB-4888D08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93" y="4350873"/>
            <a:ext cx="8001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57" y="3717408"/>
            <a:ext cx="615666" cy="64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21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Observability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D81888-3629-4A3B-AC1C-A3F595B2EFE6}"/>
              </a:ext>
            </a:extLst>
          </p:cNvPr>
          <p:cNvGrpSpPr/>
          <p:nvPr/>
        </p:nvGrpSpPr>
        <p:grpSpPr>
          <a:xfrm>
            <a:off x="3455145" y="4140544"/>
            <a:ext cx="734719" cy="201978"/>
            <a:chOff x="4606859" y="5520725"/>
            <a:chExt cx="979625" cy="26930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7E787C4-3DA4-4328-B8AD-272843FA7F66}"/>
                </a:ext>
              </a:extLst>
            </p:cNvPr>
            <p:cNvCxnSpPr>
              <a:cxnSpLocks/>
              <a:stCxn id="67" idx="3"/>
              <a:endCxn id="37" idx="3"/>
            </p:cNvCxnSpPr>
            <p:nvPr/>
          </p:nvCxnSpPr>
          <p:spPr>
            <a:xfrm flipV="1">
              <a:off x="4606859" y="5655377"/>
              <a:ext cx="731340" cy="4036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4D33EA-2082-4FA6-A365-97ECEDD3F895}"/>
                </a:ext>
              </a:extLst>
            </p:cNvPr>
            <p:cNvSpPr/>
            <p:nvPr/>
          </p:nvSpPr>
          <p:spPr bwMode="auto">
            <a:xfrm>
              <a:off x="5338199" y="5520725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B77B95-2CD1-4CC7-B1D8-568FB12A0FB3}"/>
              </a:ext>
            </a:extLst>
          </p:cNvPr>
          <p:cNvGrpSpPr/>
          <p:nvPr/>
        </p:nvGrpSpPr>
        <p:grpSpPr>
          <a:xfrm>
            <a:off x="4069087" y="4202434"/>
            <a:ext cx="687431" cy="78199"/>
            <a:chOff x="5425449" y="5603245"/>
            <a:chExt cx="916574" cy="1042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D38A84-0D45-4485-A26A-D5170C8E650A}"/>
                </a:ext>
              </a:extLst>
            </p:cNvPr>
            <p:cNvSpPr/>
            <p:nvPr/>
          </p:nvSpPr>
          <p:spPr bwMode="auto">
            <a:xfrm>
              <a:off x="5425449" y="5603245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CA9F05-68DA-44E0-BBB7-23FFA6E5AAF6}"/>
                </a:ext>
              </a:extLst>
            </p:cNvPr>
            <p:cNvCxnSpPr>
              <a:cxnSpLocks/>
              <a:stCxn id="40" idx="6"/>
              <a:endCxn id="73" idx="1"/>
            </p:cNvCxnSpPr>
            <p:nvPr/>
          </p:nvCxnSpPr>
          <p:spPr>
            <a:xfrm flipV="1">
              <a:off x="5529713" y="5647727"/>
              <a:ext cx="812310" cy="765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ight Brace 62">
            <a:extLst>
              <a:ext uri="{FF2B5EF4-FFF2-40B4-BE49-F238E27FC236}">
                <a16:creationId xmlns:a16="http://schemas.microsoft.com/office/drawing/2014/main" id="{01BE2DE9-4665-4CE8-B166-9E5F30C7F9AC}"/>
              </a:ext>
            </a:extLst>
          </p:cNvPr>
          <p:cNvSpPr/>
          <p:nvPr/>
        </p:nvSpPr>
        <p:spPr>
          <a:xfrm rot="5400000">
            <a:off x="4358657" y="-262963"/>
            <a:ext cx="529815" cy="7948403"/>
          </a:xfrm>
          <a:prstGeom prst="rightBrace">
            <a:avLst>
              <a:gd name="adj1" fmla="val 31496"/>
              <a:gd name="adj2" fmla="val 82061"/>
            </a:avLst>
          </a:prstGeom>
          <a:ln w="28575">
            <a:solidFill>
              <a:srgbClr val="202192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75B5B3-3723-4195-8AD3-5303B386B5A0}"/>
              </a:ext>
            </a:extLst>
          </p:cNvPr>
          <p:cNvGrpSpPr/>
          <p:nvPr/>
        </p:nvGrpSpPr>
        <p:grpSpPr>
          <a:xfrm>
            <a:off x="697165" y="4015945"/>
            <a:ext cx="2757980" cy="457230"/>
            <a:chOff x="5807586" y="3190815"/>
            <a:chExt cx="3677306" cy="609640"/>
          </a:xfrm>
        </p:grpSpPr>
        <p:sp>
          <p:nvSpPr>
            <p:cNvPr id="67" name="Rounded Rectangle 5">
              <a:extLst>
                <a:ext uri="{FF2B5EF4-FFF2-40B4-BE49-F238E27FC236}">
                  <a16:creationId xmlns:a16="http://schemas.microsoft.com/office/drawing/2014/main" id="{381F62B3-FA9C-4922-862E-F61AF01A08CE}"/>
                </a:ext>
              </a:extLst>
            </p:cNvPr>
            <p:cNvSpPr/>
            <p:nvPr/>
          </p:nvSpPr>
          <p:spPr bwMode="auto">
            <a:xfrm>
              <a:off x="5807586" y="3190815"/>
              <a:ext cx="3677306" cy="60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err="1">
                  <a:solidFill>
                    <a:srgbClr val="000000"/>
                  </a:solidFill>
                  <a:latin typeface="Segoe UI Semibold"/>
                </a:rPr>
                <a:t>OpenTelemetry</a:t>
              </a: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 collector</a:t>
              </a:r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96084ACA-8BDD-46D8-8461-D4D8A90E3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039" b="-8039"/>
            <a:stretch/>
          </p:blipFill>
          <p:spPr bwMode="auto">
            <a:xfrm>
              <a:off x="5962294" y="3254767"/>
              <a:ext cx="415012" cy="48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67967B0-2E9E-42CE-A2CD-AB84F4534A42}"/>
              </a:ext>
            </a:extLst>
          </p:cNvPr>
          <p:cNvGrpSpPr/>
          <p:nvPr/>
        </p:nvGrpSpPr>
        <p:grpSpPr>
          <a:xfrm>
            <a:off x="4756518" y="4007180"/>
            <a:ext cx="3690317" cy="457230"/>
            <a:chOff x="6342023" y="5342907"/>
            <a:chExt cx="4920423" cy="60964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346B7DF-80EF-459C-AC31-A1B3A46FFD0C}"/>
                </a:ext>
              </a:extLst>
            </p:cNvPr>
            <p:cNvGrpSpPr/>
            <p:nvPr/>
          </p:nvGrpSpPr>
          <p:grpSpPr>
            <a:xfrm>
              <a:off x="6342023" y="5342907"/>
              <a:ext cx="4920423" cy="609640"/>
              <a:chOff x="5807585" y="3190815"/>
              <a:chExt cx="4920423" cy="609640"/>
            </a:xfrm>
          </p:grpSpPr>
          <p:sp>
            <p:nvSpPr>
              <p:cNvPr id="73" name="Rounded Rectangle 5">
                <a:extLst>
                  <a:ext uri="{FF2B5EF4-FFF2-40B4-BE49-F238E27FC236}">
                    <a16:creationId xmlns:a16="http://schemas.microsoft.com/office/drawing/2014/main" id="{5B58B0A3-2E14-4952-B77E-72335078B51C}"/>
                  </a:ext>
                </a:extLst>
              </p:cNvPr>
              <p:cNvSpPr/>
              <p:nvPr/>
            </p:nvSpPr>
            <p:spPr bwMode="auto">
              <a:xfrm>
                <a:off x="5807585" y="3190815"/>
                <a:ext cx="4920423" cy="60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000000"/>
                    </a:solidFill>
                    <a:latin typeface="Segoe UI Semibold"/>
                  </a:rPr>
                  <a:t>Logging &amp;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000000"/>
                    </a:solidFill>
                    <a:latin typeface="Segoe UI Semibold"/>
                  </a:rPr>
                  <a:t>tracing extensions</a:t>
                </a:r>
              </a:p>
            </p:txBody>
          </p:sp>
          <p:pic>
            <p:nvPicPr>
              <p:cNvPr id="74" name="Picture 2">
                <a:extLst>
                  <a:ext uri="{FF2B5EF4-FFF2-40B4-BE49-F238E27FC236}">
                    <a16:creationId xmlns:a16="http://schemas.microsoft.com/office/drawing/2014/main" id="{8D53F784-CC71-45D4-8C76-E2A32F8F1E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-10089" t="-13379" r="-10089" b="-13379"/>
              <a:stretch/>
            </p:blipFill>
            <p:spPr bwMode="auto">
              <a:xfrm>
                <a:off x="5894277" y="3266453"/>
                <a:ext cx="507246" cy="45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323BEA7A-20A7-45C7-B513-BFE1D380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747364" y="5495039"/>
              <a:ext cx="305376" cy="305376"/>
            </a:xfrm>
            <a:prstGeom prst="rect">
              <a:avLst/>
            </a:prstGeom>
          </p:spPr>
        </p:pic>
        <p:pic>
          <p:nvPicPr>
            <p:cNvPr id="78" name="Picture 2" descr="See the source image">
              <a:extLst>
                <a:ext uri="{FF2B5EF4-FFF2-40B4-BE49-F238E27FC236}">
                  <a16:creationId xmlns:a16="http://schemas.microsoft.com/office/drawing/2014/main" id="{C4B4E1FD-7CCF-47F1-B6A7-28CC212ED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1323" y="5484299"/>
              <a:ext cx="335626" cy="33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>
              <a:extLst>
                <a:ext uri="{FF2B5EF4-FFF2-40B4-BE49-F238E27FC236}">
                  <a16:creationId xmlns:a16="http://schemas.microsoft.com/office/drawing/2014/main" id="{E9E3B90B-8498-48AE-B2EF-811854539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05532" y="5494277"/>
              <a:ext cx="285824" cy="33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See the source image">
              <a:extLst>
                <a:ext uri="{FF2B5EF4-FFF2-40B4-BE49-F238E27FC236}">
                  <a16:creationId xmlns:a16="http://schemas.microsoft.com/office/drawing/2014/main" id="{2C98645A-1B49-40B6-849B-27F92B5DE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092" y="5492758"/>
              <a:ext cx="349572" cy="349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97D4F9E2-BB14-4253-BA50-C39F0CB3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99939" y="5491528"/>
              <a:ext cx="349572" cy="34653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E57BE-A11B-4086-9A72-36024E6F2A9B}"/>
              </a:ext>
            </a:extLst>
          </p:cNvPr>
          <p:cNvGrpSpPr/>
          <p:nvPr/>
        </p:nvGrpSpPr>
        <p:grpSpPr>
          <a:xfrm>
            <a:off x="690181" y="419800"/>
            <a:ext cx="7732136" cy="2986733"/>
            <a:chOff x="920240" y="559734"/>
            <a:chExt cx="10309515" cy="3982310"/>
          </a:xfrm>
        </p:grpSpPr>
        <p:grpSp>
          <p:nvGrpSpPr>
            <p:cNvPr id="13" name="!!AppA">
              <a:extLst>
                <a:ext uri="{FF2B5EF4-FFF2-40B4-BE49-F238E27FC236}">
                  <a16:creationId xmlns:a16="http://schemas.microsoft.com/office/drawing/2014/main" id="{84E5AC79-DC80-4CEC-8559-2C80EC45A927}"/>
                </a:ext>
              </a:extLst>
            </p:cNvPr>
            <p:cNvGrpSpPr/>
            <p:nvPr/>
          </p:nvGrpSpPr>
          <p:grpSpPr>
            <a:xfrm>
              <a:off x="1027180" y="2597837"/>
              <a:ext cx="1666465" cy="1944207"/>
              <a:chOff x="3444424" y="1954650"/>
              <a:chExt cx="1400542" cy="1633964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052A87E3-D11C-452B-AC9C-917712200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B32F3-4B2A-486E-80EC-2053CCFD8A18}"/>
                  </a:ext>
                </a:extLst>
              </p:cNvPr>
              <p:cNvSpPr txBox="1"/>
              <p:nvPr/>
            </p:nvSpPr>
            <p:spPr>
              <a:xfrm>
                <a:off x="3750520" y="2525411"/>
                <a:ext cx="719158" cy="258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chemeClr val="bg1"/>
                    </a:solidFill>
                    <a:latin typeface="+mj-lt"/>
                  </a:rPr>
                  <a:t>My App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901D22-E7D9-416D-BC2E-DDF9B51DFCBC}"/>
                </a:ext>
              </a:extLst>
            </p:cNvPr>
            <p:cNvCxnSpPr>
              <a:cxnSpLocks/>
              <a:stCxn id="14" idx="3"/>
              <a:endCxn id="64" idx="1"/>
            </p:cNvCxnSpPr>
            <p:nvPr/>
          </p:nvCxnSpPr>
          <p:spPr>
            <a:xfrm>
              <a:off x="2693645" y="3569941"/>
              <a:ext cx="618250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55EAACE1-69DA-4494-BEB7-2141A0F3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311895" y="3077957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62B38-AB62-4B66-92E3-5073FBAE17FC}"/>
                </a:ext>
              </a:extLst>
            </p:cNvPr>
            <p:cNvCxnSpPr>
              <a:cxnSpLocks/>
              <a:stCxn id="64" idx="3"/>
              <a:endCxn id="20" idx="3"/>
            </p:cNvCxnSpPr>
            <p:nvPr/>
          </p:nvCxnSpPr>
          <p:spPr>
            <a:xfrm>
              <a:off x="4155295" y="3569941"/>
              <a:ext cx="37845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DE7B107-BB8E-4E4C-B158-14E8E56B5DAC}"/>
                </a:ext>
              </a:extLst>
            </p:cNvPr>
            <p:cNvGrpSpPr/>
            <p:nvPr/>
          </p:nvGrpSpPr>
          <p:grpSpPr>
            <a:xfrm>
              <a:off x="4533747" y="3435290"/>
              <a:ext cx="248285" cy="269304"/>
              <a:chOff x="4560621" y="3351406"/>
              <a:chExt cx="248285" cy="269304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36D7E5D-429C-449E-9933-843C4AB2EE25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6E81F72-B9B6-436D-AF0B-35AD8B76BC99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F121F4-9A3F-4678-A7AC-58783CB1E2F9}"/>
                </a:ext>
              </a:extLst>
            </p:cNvPr>
            <p:cNvCxnSpPr>
              <a:cxnSpLocks/>
              <a:stCxn id="22" idx="6"/>
              <a:endCxn id="25" idx="1"/>
            </p:cNvCxnSpPr>
            <p:nvPr/>
          </p:nvCxnSpPr>
          <p:spPr>
            <a:xfrm flipV="1">
              <a:off x="4725261" y="3569942"/>
              <a:ext cx="58140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1EB864-72F1-41A5-96F8-19E3BB42BC22}"/>
                </a:ext>
              </a:extLst>
            </p:cNvPr>
            <p:cNvGrpSpPr/>
            <p:nvPr/>
          </p:nvGrpSpPr>
          <p:grpSpPr>
            <a:xfrm>
              <a:off x="5306664" y="3140254"/>
              <a:ext cx="1664093" cy="859376"/>
              <a:chOff x="5626289" y="3065947"/>
              <a:chExt cx="1664093" cy="859376"/>
            </a:xfrm>
          </p:grpSpPr>
          <p:sp>
            <p:nvSpPr>
              <p:cNvPr id="25" name="Rounded Rectangle 5">
                <a:extLst>
                  <a:ext uri="{FF2B5EF4-FFF2-40B4-BE49-F238E27FC236}">
                    <a16:creationId xmlns:a16="http://schemas.microsoft.com/office/drawing/2014/main" id="{B762B5A1-3203-4953-8E06-59D9CE8EE9E1}"/>
                  </a:ext>
                </a:extLst>
              </p:cNvPr>
              <p:cNvSpPr/>
              <p:nvPr/>
            </p:nvSpPr>
            <p:spPr bwMode="auto">
              <a:xfrm>
                <a:off x="5626289" y="3065947"/>
                <a:ext cx="1664093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Cache</a:t>
                </a:r>
              </a:p>
            </p:txBody>
          </p:sp>
          <p:pic>
            <p:nvPicPr>
              <p:cNvPr id="26" name="Picture 2" descr="See the source image">
                <a:extLst>
                  <a:ext uri="{FF2B5EF4-FFF2-40B4-BE49-F238E27FC236}">
                    <a16:creationId xmlns:a16="http://schemas.microsoft.com/office/drawing/2014/main" id="{3848C425-D726-4276-B54E-06A64CDA1C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788419" y="3277330"/>
                <a:ext cx="522408" cy="439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73093BE-D796-494A-9D62-7B3DB38994E9}"/>
                </a:ext>
              </a:extLst>
            </p:cNvPr>
            <p:cNvCxnSpPr>
              <a:cxnSpLocks/>
              <a:stCxn id="50" idx="1"/>
              <a:endCxn id="29" idx="3"/>
            </p:cNvCxnSpPr>
            <p:nvPr/>
          </p:nvCxnSpPr>
          <p:spPr>
            <a:xfrm flipH="1" flipV="1">
              <a:off x="7703000" y="3569942"/>
              <a:ext cx="471122" cy="6183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38DEC2-84B6-4611-88C9-9F2173A4735F}"/>
                </a:ext>
              </a:extLst>
            </p:cNvPr>
            <p:cNvGrpSpPr/>
            <p:nvPr/>
          </p:nvGrpSpPr>
          <p:grpSpPr>
            <a:xfrm rot="10800000">
              <a:off x="7454715" y="3435290"/>
              <a:ext cx="248285" cy="269304"/>
              <a:chOff x="4560621" y="3351406"/>
              <a:chExt cx="248285" cy="269304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155A8FA-1E56-404E-AC05-653E88E3C885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2EF88DB-4FF0-48E7-81F1-6FF0C20179B8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A790A6A-FB52-47E1-8872-7AD27B7BA7EE}"/>
                </a:ext>
              </a:extLst>
            </p:cNvPr>
            <p:cNvCxnSpPr>
              <a:cxnSpLocks/>
              <a:stCxn id="30" idx="6"/>
              <a:endCxn id="25" idx="3"/>
            </p:cNvCxnSpPr>
            <p:nvPr/>
          </p:nvCxnSpPr>
          <p:spPr>
            <a:xfrm flipH="1">
              <a:off x="6970757" y="3569941"/>
              <a:ext cx="540729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B21C0C-2F03-4630-8DD2-F0E1C9CBBBED}"/>
                </a:ext>
              </a:extLst>
            </p:cNvPr>
            <p:cNvGrpSpPr/>
            <p:nvPr/>
          </p:nvGrpSpPr>
          <p:grpSpPr>
            <a:xfrm>
              <a:off x="920240" y="1486591"/>
              <a:ext cx="1798011" cy="859376"/>
              <a:chOff x="5626289" y="3065947"/>
              <a:chExt cx="1798011" cy="859376"/>
            </a:xfrm>
          </p:grpSpPr>
          <p:sp>
            <p:nvSpPr>
              <p:cNvPr id="45" name="Rounded Rectangle 5">
                <a:extLst>
                  <a:ext uri="{FF2B5EF4-FFF2-40B4-BE49-F238E27FC236}">
                    <a16:creationId xmlns:a16="http://schemas.microsoft.com/office/drawing/2014/main" id="{593D18BD-3C06-41B0-8D57-A57F1335DC42}"/>
                  </a:ext>
                </a:extLst>
              </p:cNvPr>
              <p:cNvSpPr/>
              <p:nvPr/>
            </p:nvSpPr>
            <p:spPr bwMode="auto">
              <a:xfrm>
                <a:off x="5626289" y="3065947"/>
                <a:ext cx="1798011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Twitter</a:t>
                </a:r>
              </a:p>
            </p:txBody>
          </p:sp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3B43A145-326B-4AA5-9DBE-07812E2AE8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829" b="-829"/>
              <a:stretch/>
            </p:blipFill>
            <p:spPr bwMode="auto">
              <a:xfrm>
                <a:off x="5788419" y="3229103"/>
                <a:ext cx="522408" cy="536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3DB3D6-4C75-42A7-BC27-EA5F2BF5837D}"/>
                </a:ext>
              </a:extLst>
            </p:cNvPr>
            <p:cNvGrpSpPr/>
            <p:nvPr/>
          </p:nvGrpSpPr>
          <p:grpSpPr>
            <a:xfrm>
              <a:off x="9564246" y="2597837"/>
              <a:ext cx="1665509" cy="1943091"/>
              <a:chOff x="7316373" y="1954650"/>
              <a:chExt cx="1400542" cy="1633964"/>
            </a:xfrm>
          </p:grpSpPr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76CAD1FD-1CCC-420A-8B1E-BB25DF129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316373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221DA7-41CF-4B30-9C98-330BD0DF6B15}"/>
                  </a:ext>
                </a:extLst>
              </p:cNvPr>
              <p:cNvSpPr txBox="1"/>
              <p:nvPr/>
            </p:nvSpPr>
            <p:spPr>
              <a:xfrm>
                <a:off x="7527173" y="2525411"/>
                <a:ext cx="923816" cy="258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rgbClr val="202192"/>
                    </a:solidFill>
                    <a:latin typeface="+mj-lt"/>
                  </a:rPr>
                  <a:t>Service B</a:t>
                </a:r>
              </a:p>
            </p:txBody>
          </p:sp>
        </p:grp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18E8D155-F1ED-47C1-8B8D-F34838B59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74122" y="3084141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CA6A952-D527-4570-B564-6D4553AA0490}"/>
                </a:ext>
              </a:extLst>
            </p:cNvPr>
            <p:cNvCxnSpPr>
              <a:cxnSpLocks/>
              <a:stCxn id="50" idx="3"/>
              <a:endCxn id="48" idx="1"/>
            </p:cNvCxnSpPr>
            <p:nvPr/>
          </p:nvCxnSpPr>
          <p:spPr>
            <a:xfrm flipV="1">
              <a:off x="9017522" y="3569383"/>
              <a:ext cx="546724" cy="67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6CF9C85-C02F-4BF0-A619-9CB5491A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564246" y="559734"/>
              <a:ext cx="1665509" cy="194309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8775A6-F0BC-4F33-BD75-A772265651C7}"/>
                </a:ext>
              </a:extLst>
            </p:cNvPr>
            <p:cNvSpPr txBox="1"/>
            <p:nvPr/>
          </p:nvSpPr>
          <p:spPr>
            <a:xfrm>
              <a:off x="9816300" y="1136238"/>
              <a:ext cx="1084400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C5C5910-D630-4E42-ADE6-9FCF1760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74122" y="1044905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CF06395-D719-4418-9B32-0F72891EB067}"/>
                </a:ext>
              </a:extLst>
            </p:cNvPr>
            <p:cNvCxnSpPr>
              <a:cxnSpLocks/>
              <a:stCxn id="54" idx="3"/>
              <a:endCxn id="52" idx="1"/>
            </p:cNvCxnSpPr>
            <p:nvPr/>
          </p:nvCxnSpPr>
          <p:spPr>
            <a:xfrm flipV="1">
              <a:off x="9017522" y="1531281"/>
              <a:ext cx="546724" cy="5608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3D8586D-7DA8-429D-9BFA-4FAFA971CD8A}"/>
                </a:ext>
              </a:extLst>
            </p:cNvPr>
            <p:cNvCxnSpPr>
              <a:cxnSpLocks/>
              <a:stCxn id="50" idx="0"/>
              <a:endCxn id="54" idx="2"/>
            </p:cNvCxnSpPr>
            <p:nvPr/>
          </p:nvCxnSpPr>
          <p:spPr>
            <a:xfrm flipV="1">
              <a:off x="8595822" y="2028872"/>
              <a:ext cx="0" cy="1055269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057A2C-6DFE-4691-90BD-E037E4C86B60}"/>
                </a:ext>
              </a:extLst>
            </p:cNvPr>
            <p:cNvCxnSpPr>
              <a:cxnSpLocks/>
              <a:stCxn id="106" idx="3"/>
              <a:endCxn id="64" idx="0"/>
            </p:cNvCxnSpPr>
            <p:nvPr/>
          </p:nvCxnSpPr>
          <p:spPr>
            <a:xfrm flipH="1">
              <a:off x="3733595" y="2594252"/>
              <a:ext cx="1" cy="48370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B91408B-77E4-4D02-B427-D0EB1796A317}"/>
                </a:ext>
              </a:extLst>
            </p:cNvPr>
            <p:cNvCxnSpPr>
              <a:cxnSpLocks/>
              <a:stCxn id="54" idx="1"/>
              <a:endCxn id="96" idx="3"/>
            </p:cNvCxnSpPr>
            <p:nvPr/>
          </p:nvCxnSpPr>
          <p:spPr>
            <a:xfrm flipH="1">
              <a:off x="7687760" y="1536889"/>
              <a:ext cx="486362" cy="1309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ED0D90-AFCB-4BE2-9190-790CBAF18E0C}"/>
                </a:ext>
              </a:extLst>
            </p:cNvPr>
            <p:cNvGrpSpPr/>
            <p:nvPr/>
          </p:nvGrpSpPr>
          <p:grpSpPr>
            <a:xfrm rot="10800000">
              <a:off x="7439475" y="1403546"/>
              <a:ext cx="248285" cy="269304"/>
              <a:chOff x="4560621" y="3351406"/>
              <a:chExt cx="248285" cy="26930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69B551A-A1BE-4AE4-9F37-F9CB1E6FD2D0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0615A8E-35B6-4F07-AEF3-2FB063C3092D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87A536D-9ADB-4C19-B612-3B097BD95348}"/>
                </a:ext>
              </a:extLst>
            </p:cNvPr>
            <p:cNvCxnSpPr>
              <a:cxnSpLocks/>
              <a:stCxn id="97" idx="6"/>
              <a:endCxn id="25" idx="3"/>
            </p:cNvCxnSpPr>
            <p:nvPr/>
          </p:nvCxnSpPr>
          <p:spPr>
            <a:xfrm rot="10800000" flipV="1">
              <a:off x="6970758" y="1538196"/>
              <a:ext cx="525489" cy="203174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ADEFF51-7D7E-4346-87C5-DB2B9E90A92C}"/>
                </a:ext>
              </a:extLst>
            </p:cNvPr>
            <p:cNvGrpSpPr/>
            <p:nvPr/>
          </p:nvGrpSpPr>
          <p:grpSpPr>
            <a:xfrm rot="16200000">
              <a:off x="3609453" y="2335457"/>
              <a:ext cx="248285" cy="269304"/>
              <a:chOff x="4560621" y="3351406"/>
              <a:chExt cx="248285" cy="269304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4738039-DF1A-4C12-ADB4-14D9B82F6128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F3A9A39-2FEB-4846-B182-2EBA505AB9DE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4475932-212A-43D5-8E3A-8662325677FE}"/>
                </a:ext>
              </a:extLst>
            </p:cNvPr>
            <p:cNvCxnSpPr>
              <a:cxnSpLocks/>
              <a:stCxn id="45" idx="3"/>
              <a:endCxn id="107" idx="6"/>
            </p:cNvCxnSpPr>
            <p:nvPr/>
          </p:nvCxnSpPr>
          <p:spPr>
            <a:xfrm>
              <a:off x="2718251" y="1916279"/>
              <a:ext cx="1015346" cy="486459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69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C3D9-266F-456C-A054-C814BBF7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hosting environments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90A31-4FF3-4A0E-A5E2-930339183300}"/>
              </a:ext>
            </a:extLst>
          </p:cNvPr>
          <p:cNvSpPr/>
          <p:nvPr/>
        </p:nvSpPr>
        <p:spPr bwMode="auto">
          <a:xfrm>
            <a:off x="4824414" y="1330441"/>
            <a:ext cx="3883076" cy="265577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48006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 started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-k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Fully managed Dapr control plane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Deploys dashboard, placement, operator, sentry, and injector pods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Automatically inject Dapr sidecar into all annotated pods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Upgrade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upgrade </a:t>
            </a: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or Helm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1DAC82-9814-41F4-B7E7-5C05FA1B32A6}"/>
              </a:ext>
            </a:extLst>
          </p:cNvPr>
          <p:cNvGrpSpPr/>
          <p:nvPr/>
        </p:nvGrpSpPr>
        <p:grpSpPr>
          <a:xfrm>
            <a:off x="5734050" y="1392189"/>
            <a:ext cx="1859016" cy="290422"/>
            <a:chOff x="798911" y="1941841"/>
            <a:chExt cx="2478688" cy="3872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F3250D-90F0-409B-9300-5BDCF43B9C7D}"/>
                </a:ext>
              </a:extLst>
            </p:cNvPr>
            <p:cNvSpPr/>
            <p:nvPr/>
          </p:nvSpPr>
          <p:spPr bwMode="auto">
            <a:xfrm>
              <a:off x="798911" y="1990276"/>
              <a:ext cx="2478688" cy="29036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9EB64B1-7FA6-4AA8-B300-9E304AAA8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407" y="1941841"/>
              <a:ext cx="2190733" cy="387229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206E5-645A-4F46-9E36-957F8F947211}"/>
              </a:ext>
            </a:extLst>
          </p:cNvPr>
          <p:cNvSpPr/>
          <p:nvPr/>
        </p:nvSpPr>
        <p:spPr bwMode="auto">
          <a:xfrm>
            <a:off x="436512" y="1330441"/>
            <a:ext cx="3883076" cy="265577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48006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 started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endParaRPr lang="en-US" sz="1500">
              <a:solidFill>
                <a:schemeClr val="tx1"/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Easy setup with Docker images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Sets up placement, Zipkin, Redis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slim-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available without Docker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Run any application with Dapr sidecar using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run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36AA0-D322-4EBB-B10F-5B925E5EB701}"/>
              </a:ext>
            </a:extLst>
          </p:cNvPr>
          <p:cNvSpPr/>
          <p:nvPr/>
        </p:nvSpPr>
        <p:spPr bwMode="auto">
          <a:xfrm>
            <a:off x="1608087" y="1428515"/>
            <a:ext cx="1539926" cy="2177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Self-hosted</a:t>
            </a:r>
          </a:p>
        </p:txBody>
      </p:sp>
    </p:spTree>
    <p:extLst>
      <p:ext uri="{BB962C8B-B14F-4D97-AF65-F5344CB8AC3E}">
        <p14:creationId xmlns:p14="http://schemas.microsoft.com/office/powerpoint/2010/main" val="327733697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9FE-F971-4DAB-9AE6-B942FDA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in self-hosted Docker mode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C93B5-7F36-494A-B11A-1D4B7EECF274}"/>
              </a:ext>
            </a:extLst>
          </p:cNvPr>
          <p:cNvGrpSpPr/>
          <p:nvPr/>
        </p:nvGrpSpPr>
        <p:grpSpPr>
          <a:xfrm>
            <a:off x="442421" y="4316118"/>
            <a:ext cx="6422708" cy="415499"/>
            <a:chOff x="586740" y="5847893"/>
            <a:chExt cx="8563610" cy="553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333C26-D84B-42B6-BA50-1EC00E07AC58}"/>
                </a:ext>
              </a:extLst>
            </p:cNvPr>
            <p:cNvSpPr/>
            <p:nvPr/>
          </p:nvSpPr>
          <p:spPr bwMode="auto">
            <a:xfrm>
              <a:off x="586740" y="5847893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Local dev machine or virtual machine</a:t>
              </a:r>
            </a:p>
          </p:txBody>
        </p:sp>
        <p:pic>
          <p:nvPicPr>
            <p:cNvPr id="3074" name="Picture 2" descr="Windows logo">
              <a:extLst>
                <a:ext uri="{FF2B5EF4-FFF2-40B4-BE49-F238E27FC236}">
                  <a16:creationId xmlns:a16="http://schemas.microsoft.com/office/drawing/2014/main" id="{EEDAEBD2-DA78-4F65-8C5D-07C990808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22" y="6010733"/>
              <a:ext cx="1017146" cy="22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642AE83-FE01-4526-805A-13253FDA3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830" y="6046187"/>
              <a:ext cx="666992" cy="15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See the source image">
              <a:extLst>
                <a:ext uri="{FF2B5EF4-FFF2-40B4-BE49-F238E27FC236}">
                  <a16:creationId xmlns:a16="http://schemas.microsoft.com/office/drawing/2014/main" id="{618E8C61-EC34-49FB-9F1D-F7C6A8171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2592" y="5947574"/>
              <a:ext cx="716366" cy="35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See the source image">
              <a:extLst>
                <a:ext uri="{FF2B5EF4-FFF2-40B4-BE49-F238E27FC236}">
                  <a16:creationId xmlns:a16="http://schemas.microsoft.com/office/drawing/2014/main" id="{BC3FC83E-4366-4299-A015-DFC703F2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715" y="6036233"/>
              <a:ext cx="599384" cy="17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CBD669-E836-42BD-9696-E752E55C4B64}"/>
              </a:ext>
            </a:extLst>
          </p:cNvPr>
          <p:cNvGrpSpPr/>
          <p:nvPr/>
        </p:nvGrpSpPr>
        <p:grpSpPr>
          <a:xfrm>
            <a:off x="441197" y="1956182"/>
            <a:ext cx="1767272" cy="2271078"/>
            <a:chOff x="7845445" y="2548301"/>
            <a:chExt cx="2356362" cy="30281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D2778A-2558-4C85-90EA-4CB12FE54FD4}"/>
                </a:ext>
              </a:extLst>
            </p:cNvPr>
            <p:cNvSpPr/>
            <p:nvPr/>
          </p:nvSpPr>
          <p:spPr bwMode="auto">
            <a:xfrm>
              <a:off x="7845445" y="2548301"/>
              <a:ext cx="2356362" cy="302810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DE247A-CC3F-4F6C-94FD-39503379CEEC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BA95B4-B88F-44CF-B431-9A20DCFE4EBF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9ED5DF3-1E96-46CF-BFC3-107F4A18EB1B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FC859D8-B3D3-4B91-93CD-5372C7CA1F18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19" name="Graphic 18">
                    <a:extLst>
                      <a:ext uri="{FF2B5EF4-FFF2-40B4-BE49-F238E27FC236}">
                        <a16:creationId xmlns:a16="http://schemas.microsoft.com/office/drawing/2014/main" id="{A78B04C4-7909-4A80-B0A5-8244ACC2EC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Graphic 19">
                    <a:extLst>
                      <a:ext uri="{FF2B5EF4-FFF2-40B4-BE49-F238E27FC236}">
                        <a16:creationId xmlns:a16="http://schemas.microsoft.com/office/drawing/2014/main" id="{6027C28F-6F8D-45FC-A132-E056A7A7C7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0ACC9-9198-44E6-BB1C-5D78DB6B2A5D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70256B-7B89-423C-A7EA-8CB29178E1B8}"/>
                </a:ext>
              </a:extLst>
            </p:cNvPr>
            <p:cNvGrpSpPr/>
            <p:nvPr/>
          </p:nvGrpSpPr>
          <p:grpSpPr>
            <a:xfrm>
              <a:off x="8251678" y="4512769"/>
              <a:ext cx="1577805" cy="835760"/>
              <a:chOff x="7082977" y="3638673"/>
              <a:chExt cx="1577805" cy="83576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80384E-19FB-4844-B2C2-30787994C355}"/>
                  </a:ext>
                </a:extLst>
              </p:cNvPr>
              <p:cNvSpPr txBox="1"/>
              <p:nvPr/>
            </p:nvSpPr>
            <p:spPr>
              <a:xfrm>
                <a:off x="7874398" y="3893796"/>
                <a:ext cx="786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53F3CCB-BB53-4555-96B0-132C0AD0FAEA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EE23CDD-E6A0-4CAB-88FF-A235004D0183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27" name="Graphic 26">
                    <a:extLst>
                      <a:ext uri="{FF2B5EF4-FFF2-40B4-BE49-F238E27FC236}">
                        <a16:creationId xmlns:a16="http://schemas.microsoft.com/office/drawing/2014/main" id="{C6CCD96B-436E-4E7F-8724-E9658E7F2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6589FFC4-4FFD-486E-AB50-057453E57D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922EC9-C056-4112-9941-04A3BD490530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8194" name="Picture 2" descr="See the source image">
              <a:extLst>
                <a:ext uri="{FF2B5EF4-FFF2-40B4-BE49-F238E27FC236}">
                  <a16:creationId xmlns:a16="http://schemas.microsoft.com/office/drawing/2014/main" id="{6927D147-A9A5-4D4A-A6B8-7815ED7EB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582" y="2629451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8D00BE-AB39-460C-A94C-3E7DC7D63ECA}"/>
              </a:ext>
            </a:extLst>
          </p:cNvPr>
          <p:cNvGrpSpPr/>
          <p:nvPr/>
        </p:nvGrpSpPr>
        <p:grpSpPr>
          <a:xfrm>
            <a:off x="4297864" y="2099165"/>
            <a:ext cx="1031447" cy="1201537"/>
            <a:chOff x="4704310" y="2907296"/>
            <a:chExt cx="1120837" cy="1305667"/>
          </a:xfrm>
        </p:grpSpPr>
        <p:grpSp>
          <p:nvGrpSpPr>
            <p:cNvPr id="33" name="!!AppA">
              <a:extLst>
                <a:ext uri="{FF2B5EF4-FFF2-40B4-BE49-F238E27FC236}">
                  <a16:creationId xmlns:a16="http://schemas.microsoft.com/office/drawing/2014/main" id="{C2205192-12E1-4728-9818-D5F6936FEF4E}"/>
                </a:ext>
              </a:extLst>
            </p:cNvPr>
            <p:cNvGrpSpPr/>
            <p:nvPr/>
          </p:nvGrpSpPr>
          <p:grpSpPr>
            <a:xfrm>
              <a:off x="4704310" y="2907296"/>
              <a:ext cx="1041365" cy="1214927"/>
              <a:chOff x="3444425" y="1954650"/>
              <a:chExt cx="1400539" cy="1633964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DF3C54A-2A9D-48C7-B3D9-D9D33E71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3444425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1290F2-86CF-4513-B3F7-80BE40F1089B}"/>
                  </a:ext>
                </a:extLst>
              </p:cNvPr>
              <p:cNvSpPr txBox="1"/>
              <p:nvPr/>
            </p:nvSpPr>
            <p:spPr>
              <a:xfrm>
                <a:off x="3728758" y="2429761"/>
                <a:ext cx="749019" cy="269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202192"/>
                    </a:solidFill>
                    <a:latin typeface="+mj-lt"/>
                  </a:rPr>
                  <a:t>My App</a:t>
                </a:r>
              </a:p>
            </p:txBody>
          </p:sp>
        </p:grpSp>
        <p:grpSp>
          <p:nvGrpSpPr>
            <p:cNvPr id="36" name="!!Sidecar">
              <a:extLst>
                <a:ext uri="{FF2B5EF4-FFF2-40B4-BE49-F238E27FC236}">
                  <a16:creationId xmlns:a16="http://schemas.microsoft.com/office/drawing/2014/main" id="{59AAAF34-B6B9-47D5-9325-C3F8DCB50F30}"/>
                </a:ext>
              </a:extLst>
            </p:cNvPr>
            <p:cNvGrpSpPr/>
            <p:nvPr/>
          </p:nvGrpSpPr>
          <p:grpSpPr>
            <a:xfrm>
              <a:off x="5298110" y="3595894"/>
              <a:ext cx="527037" cy="617069"/>
              <a:chOff x="8298598" y="2543027"/>
              <a:chExt cx="1186830" cy="138957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8F4FF5-A4DC-4C0A-8497-3E17796C46DD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0A6E77-F558-4B40-BD6C-2595281BDB28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1013"/>
              </a:p>
            </p:txBody>
          </p:sp>
          <p:grpSp>
            <p:nvGrpSpPr>
              <p:cNvPr id="39" name="Graphic 11">
                <a:extLst>
                  <a:ext uri="{FF2B5EF4-FFF2-40B4-BE49-F238E27FC236}">
                    <a16:creationId xmlns:a16="http://schemas.microsoft.com/office/drawing/2014/main" id="{F42BBBE2-2773-4CE9-BE57-19C306F28023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B5F0AF5-AF18-4291-9E34-62E8F87CC020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89DF9EA-94CA-4B43-9243-91A5ACEF835B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5900614-8663-41A7-B9E5-65256BD42BFE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0429320-D256-4C82-B6DB-95A0103EB856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BA1DDE8-D297-42F1-BFC9-FDA75E99BF03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0A018C9-E1E4-48A0-859B-DFFC490E51DA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3929BA-5B2E-4144-ADC6-661A945DEFE4}"/>
                </a:ext>
              </a:extLst>
            </p:cNvPr>
            <p:cNvSpPr/>
            <p:nvPr/>
          </p:nvSpPr>
          <p:spPr bwMode="auto">
            <a:xfrm>
              <a:off x="5294856" y="3591425"/>
              <a:ext cx="529944" cy="6193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21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191" name="Group 7190">
            <a:extLst>
              <a:ext uri="{FF2B5EF4-FFF2-40B4-BE49-F238E27FC236}">
                <a16:creationId xmlns:a16="http://schemas.microsoft.com/office/drawing/2014/main" id="{5E96AAB9-8CF3-430F-BD6A-47D726EA0FCA}"/>
              </a:ext>
            </a:extLst>
          </p:cNvPr>
          <p:cNvGrpSpPr/>
          <p:nvPr/>
        </p:nvGrpSpPr>
        <p:grpSpPr>
          <a:xfrm>
            <a:off x="7344380" y="837790"/>
            <a:ext cx="1598255" cy="3861362"/>
            <a:chOff x="9792507" y="1117054"/>
            <a:chExt cx="2131007" cy="514848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C64B7C1-8A7A-4A13-95CA-23BC45F33D4C}"/>
                </a:ext>
              </a:extLst>
            </p:cNvPr>
            <p:cNvGrpSpPr/>
            <p:nvPr/>
          </p:nvGrpSpPr>
          <p:grpSpPr>
            <a:xfrm>
              <a:off x="10203788" y="1730810"/>
              <a:ext cx="1718387" cy="639938"/>
              <a:chOff x="9924112" y="485174"/>
              <a:chExt cx="1718387" cy="639938"/>
            </a:xfrm>
          </p:grpSpPr>
          <p:sp>
            <p:nvSpPr>
              <p:cNvPr id="70" name="Rounded Rectangle 5">
                <a:extLst>
                  <a:ext uri="{FF2B5EF4-FFF2-40B4-BE49-F238E27FC236}">
                    <a16:creationId xmlns:a16="http://schemas.microsoft.com/office/drawing/2014/main" id="{9D3DF164-6F37-4F7E-BEF4-107D81ED2739}"/>
                  </a:ext>
                </a:extLst>
              </p:cNvPr>
              <p:cNvSpPr/>
              <p:nvPr/>
            </p:nvSpPr>
            <p:spPr bwMode="auto">
              <a:xfrm>
                <a:off x="9924112" y="485174"/>
                <a:ext cx="1718387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State Stores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D562C9F6-D75D-43D8-A6BC-B6FA45324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102326" y="563829"/>
                <a:ext cx="298842" cy="489176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2D62C0D-FE1D-4F9F-9B86-812E9509E81B}"/>
                </a:ext>
              </a:extLst>
            </p:cNvPr>
            <p:cNvGrpSpPr/>
            <p:nvPr/>
          </p:nvGrpSpPr>
          <p:grpSpPr>
            <a:xfrm>
              <a:off x="10203788" y="2704507"/>
              <a:ext cx="1718388" cy="639938"/>
              <a:chOff x="9924112" y="1688138"/>
              <a:chExt cx="1718388" cy="639938"/>
            </a:xfrm>
          </p:grpSpPr>
          <p:sp>
            <p:nvSpPr>
              <p:cNvPr id="73" name="Rounded Rectangle 5">
                <a:extLst>
                  <a:ext uri="{FF2B5EF4-FFF2-40B4-BE49-F238E27FC236}">
                    <a16:creationId xmlns:a16="http://schemas.microsoft.com/office/drawing/2014/main" id="{CC768A82-5C6C-41A0-81CD-71C555C362E9}"/>
                  </a:ext>
                </a:extLst>
              </p:cNvPr>
              <p:cNvSpPr/>
              <p:nvPr/>
            </p:nvSpPr>
            <p:spPr bwMode="auto">
              <a:xfrm>
                <a:off x="9924112" y="1688138"/>
                <a:ext cx="1718388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err="1">
                    <a:solidFill>
                      <a:srgbClr val="000000"/>
                    </a:solidFill>
                    <a:latin typeface="Segoe UI Semibold"/>
                  </a:rPr>
                  <a:t>PubSub</a:t>
                </a:r>
                <a:endParaRPr lang="en-US" sz="900">
                  <a:solidFill>
                    <a:srgbClr val="000000"/>
                  </a:solidFill>
                  <a:latin typeface="Segoe UI Semibold"/>
                </a:endParaRP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BD928D1-AAD0-4B8D-8A12-38C8E84BA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10036536" y="1910025"/>
                <a:ext cx="430421" cy="218797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FF2EFAE-C44D-488A-9CE1-A292E7FA4389}"/>
                </a:ext>
              </a:extLst>
            </p:cNvPr>
            <p:cNvGrpSpPr/>
            <p:nvPr/>
          </p:nvGrpSpPr>
          <p:grpSpPr>
            <a:xfrm>
              <a:off x="10203788" y="4651901"/>
              <a:ext cx="1719726" cy="639938"/>
              <a:chOff x="9922477" y="4094066"/>
              <a:chExt cx="1719726" cy="639938"/>
            </a:xfrm>
          </p:grpSpPr>
          <p:sp>
            <p:nvSpPr>
              <p:cNvPr id="76" name="Rounded Rectangle 5">
                <a:extLst>
                  <a:ext uri="{FF2B5EF4-FFF2-40B4-BE49-F238E27FC236}">
                    <a16:creationId xmlns:a16="http://schemas.microsoft.com/office/drawing/2014/main" id="{508350BF-302D-4581-B1AC-226DBC8584A1}"/>
                  </a:ext>
                </a:extLst>
              </p:cNvPr>
              <p:cNvSpPr/>
              <p:nvPr/>
            </p:nvSpPr>
            <p:spPr bwMode="auto">
              <a:xfrm>
                <a:off x="9922477" y="4094066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Secret Stores</a:t>
                </a: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7DC256E8-36C1-4F4C-8264-C66D141B4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10054571" y="4204576"/>
                <a:ext cx="352530" cy="441552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EAFB903-7BB3-421E-ADB2-8D8C2FAD4B8B}"/>
                </a:ext>
              </a:extLst>
            </p:cNvPr>
            <p:cNvGrpSpPr/>
            <p:nvPr/>
          </p:nvGrpSpPr>
          <p:grpSpPr>
            <a:xfrm>
              <a:off x="10203788" y="3678204"/>
              <a:ext cx="1719726" cy="639938"/>
              <a:chOff x="9922479" y="2891102"/>
              <a:chExt cx="1719726" cy="639938"/>
            </a:xfrm>
          </p:grpSpPr>
          <p:sp>
            <p:nvSpPr>
              <p:cNvPr id="79" name="Rounded Rectangle 5">
                <a:extLst>
                  <a:ext uri="{FF2B5EF4-FFF2-40B4-BE49-F238E27FC236}">
                    <a16:creationId xmlns:a16="http://schemas.microsoft.com/office/drawing/2014/main" id="{F7ACE5E0-3790-4011-9B45-E5977513D65D}"/>
                  </a:ext>
                </a:extLst>
              </p:cNvPr>
              <p:cNvSpPr/>
              <p:nvPr/>
            </p:nvSpPr>
            <p:spPr bwMode="auto">
              <a:xfrm>
                <a:off x="9922479" y="2891102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Bindings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&amp; Triggers</a:t>
                </a: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199BEFDC-5E1B-4F28-A996-14DEC9659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9986967" y="3030645"/>
                <a:ext cx="479990" cy="383486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6EE9DC-150D-4B12-8041-2BFF1EC50F03}"/>
                </a:ext>
              </a:extLst>
            </p:cNvPr>
            <p:cNvGrpSpPr/>
            <p:nvPr/>
          </p:nvGrpSpPr>
          <p:grpSpPr>
            <a:xfrm>
              <a:off x="10205129" y="5625598"/>
              <a:ext cx="1718385" cy="639938"/>
              <a:chOff x="9924113" y="5297029"/>
              <a:chExt cx="1718385" cy="639938"/>
            </a:xfrm>
          </p:grpSpPr>
          <p:sp>
            <p:nvSpPr>
              <p:cNvPr id="82" name="Rounded Rectangle 5">
                <a:extLst>
                  <a:ext uri="{FF2B5EF4-FFF2-40B4-BE49-F238E27FC236}">
                    <a16:creationId xmlns:a16="http://schemas.microsoft.com/office/drawing/2014/main" id="{8EE676BE-7585-403C-B58D-A79A89D7BDB1}"/>
                  </a:ext>
                </a:extLst>
              </p:cNvPr>
              <p:cNvSpPr/>
              <p:nvPr/>
            </p:nvSpPr>
            <p:spPr bwMode="auto">
              <a:xfrm>
                <a:off x="9924113" y="5297029"/>
                <a:ext cx="1718385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Observability</a:t>
                </a:r>
              </a:p>
            </p:txBody>
          </p: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357CB65C-9877-4D68-B816-6CA6BA6DE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10008418" y="5403615"/>
                <a:ext cx="486655" cy="416934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CD608F-D9DD-4217-AEF4-429234295539}"/>
                </a:ext>
              </a:extLst>
            </p:cNvPr>
            <p:cNvSpPr txBox="1"/>
            <p:nvPr/>
          </p:nvSpPr>
          <p:spPr>
            <a:xfrm>
              <a:off x="9792507" y="1117054"/>
              <a:ext cx="2086041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Dapr Components</a:t>
              </a:r>
            </a:p>
          </p:txBody>
        </p:sp>
      </p:grpSp>
      <p:grpSp>
        <p:nvGrpSpPr>
          <p:cNvPr id="7192" name="Group 7191">
            <a:extLst>
              <a:ext uri="{FF2B5EF4-FFF2-40B4-BE49-F238E27FC236}">
                <a16:creationId xmlns:a16="http://schemas.microsoft.com/office/drawing/2014/main" id="{2BF72D78-C714-4247-AC1C-97911C45F94C}"/>
              </a:ext>
            </a:extLst>
          </p:cNvPr>
          <p:cNvGrpSpPr/>
          <p:nvPr/>
        </p:nvGrpSpPr>
        <p:grpSpPr>
          <a:xfrm>
            <a:off x="5328991" y="1461186"/>
            <a:ext cx="2324856" cy="3077373"/>
            <a:chOff x="7105321" y="1948248"/>
            <a:chExt cx="3099808" cy="4103164"/>
          </a:xfrm>
        </p:grpSpPr>
        <p:cxnSp>
          <p:nvCxnSpPr>
            <p:cNvPr id="22" name="Straight Arrow Connector 139">
              <a:extLst>
                <a:ext uri="{FF2B5EF4-FFF2-40B4-BE49-F238E27FC236}">
                  <a16:creationId xmlns:a16="http://schemas.microsoft.com/office/drawing/2014/main" id="{8F6B80A8-2888-4B6A-8AD7-7E86EEF0C9FF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>
              <a:off x="7105321" y="3995769"/>
              <a:ext cx="2517839" cy="22506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689765-9FE1-4512-B57D-E10ED9DFE29D}"/>
                </a:ext>
              </a:extLst>
            </p:cNvPr>
            <p:cNvCxnSpPr>
              <a:cxnSpLocks/>
              <a:stCxn id="70" idx="1"/>
              <a:endCxn id="59" idx="6"/>
            </p:cNvCxnSpPr>
            <p:nvPr/>
          </p:nvCxnSpPr>
          <p:spPr>
            <a:xfrm flipH="1" flipV="1">
              <a:off x="9941422" y="2050432"/>
              <a:ext cx="262366" cy="347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C70A069C-81F6-4250-B079-4D5B5B7BD03E}"/>
                </a:ext>
              </a:extLst>
            </p:cNvPr>
            <p:cNvSpPr/>
            <p:nvPr/>
          </p:nvSpPr>
          <p:spPr bwMode="auto">
            <a:xfrm rot="5400000">
              <a:off x="7765194" y="3913559"/>
              <a:ext cx="3899750" cy="182416"/>
            </a:xfrm>
            <a:custGeom>
              <a:avLst/>
              <a:gdLst>
                <a:gd name="connsiteX0" fmla="*/ 0 w 4891229"/>
                <a:gd name="connsiteY0" fmla="*/ 0 h 2229188"/>
                <a:gd name="connsiteX1" fmla="*/ 4891229 w 4891229"/>
                <a:gd name="connsiteY1" fmla="*/ 0 h 2229188"/>
                <a:gd name="connsiteX2" fmla="*/ 4891229 w 4891229"/>
                <a:gd name="connsiteY2" fmla="*/ 2229188 h 2229188"/>
                <a:gd name="connsiteX3" fmla="*/ 0 w 4891229"/>
                <a:gd name="connsiteY3" fmla="*/ 2229188 h 2229188"/>
                <a:gd name="connsiteX4" fmla="*/ 0 w 4891229"/>
                <a:gd name="connsiteY4" fmla="*/ 0 h 2229188"/>
                <a:gd name="connsiteX0" fmla="*/ 4891229 w 4982669"/>
                <a:gd name="connsiteY0" fmla="*/ 0 h 2229188"/>
                <a:gd name="connsiteX1" fmla="*/ 4891229 w 4982669"/>
                <a:gd name="connsiteY1" fmla="*/ 2229188 h 2229188"/>
                <a:gd name="connsiteX2" fmla="*/ 0 w 4982669"/>
                <a:gd name="connsiteY2" fmla="*/ 2229188 h 2229188"/>
                <a:gd name="connsiteX3" fmla="*/ 0 w 4982669"/>
                <a:gd name="connsiteY3" fmla="*/ 0 h 2229188"/>
                <a:gd name="connsiteX4" fmla="*/ 4982669 w 4982669"/>
                <a:gd name="connsiteY4" fmla="*/ 91440 h 2229188"/>
                <a:gd name="connsiteX0" fmla="*/ 4891229 w 4891229"/>
                <a:gd name="connsiteY0" fmla="*/ 0 h 2229188"/>
                <a:gd name="connsiteX1" fmla="*/ 4891229 w 4891229"/>
                <a:gd name="connsiteY1" fmla="*/ 2229188 h 2229188"/>
                <a:gd name="connsiteX2" fmla="*/ 0 w 4891229"/>
                <a:gd name="connsiteY2" fmla="*/ 2229188 h 2229188"/>
                <a:gd name="connsiteX3" fmla="*/ 0 w 4891229"/>
                <a:gd name="connsiteY3" fmla="*/ 0 h 222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1229" h="2229188">
                  <a:moveTo>
                    <a:pt x="4891229" y="0"/>
                  </a:moveTo>
                  <a:lnTo>
                    <a:pt x="4891229" y="2229188"/>
                  </a:lnTo>
                  <a:lnTo>
                    <a:pt x="0" y="2229188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2E6789F-B3DD-4F56-8DC4-271651EE44C5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>
              <a:off x="9623861" y="3023178"/>
              <a:ext cx="175815" cy="38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D557D6-1A75-4D78-9F51-1DD0088EE61A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>
              <a:off x="9633810" y="4965871"/>
              <a:ext cx="169213" cy="426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74527F1-193C-498A-9FB6-124D3208EAB3}"/>
                </a:ext>
              </a:extLst>
            </p:cNvPr>
            <p:cNvGrpSpPr/>
            <p:nvPr/>
          </p:nvGrpSpPr>
          <p:grpSpPr>
            <a:xfrm>
              <a:off x="9799676" y="3895244"/>
              <a:ext cx="188418" cy="204368"/>
              <a:chOff x="6207667" y="1018040"/>
              <a:chExt cx="248285" cy="26930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81568A6-24B1-4833-BE5B-A343A3E8BDE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43B87C-CFD2-4377-8A38-C32CBCB19DE4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655560-9583-4C52-8771-221DFB87EFC7}"/>
                </a:ext>
              </a:extLst>
            </p:cNvPr>
            <p:cNvGrpSpPr/>
            <p:nvPr/>
          </p:nvGrpSpPr>
          <p:grpSpPr>
            <a:xfrm>
              <a:off x="9799676" y="1948248"/>
              <a:ext cx="188418" cy="204368"/>
              <a:chOff x="6207667" y="1018040"/>
              <a:chExt cx="248285" cy="269304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9C37815-70BE-479F-874B-CF9631CF1020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9182251-EA15-4762-A148-1081FAC1D0D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A54ACCD-FEA9-4AF4-A8A6-C59F328460D9}"/>
                </a:ext>
              </a:extLst>
            </p:cNvPr>
            <p:cNvGrpSpPr/>
            <p:nvPr/>
          </p:nvGrpSpPr>
          <p:grpSpPr>
            <a:xfrm>
              <a:off x="9799676" y="2921378"/>
              <a:ext cx="188418" cy="204368"/>
              <a:chOff x="6207667" y="1018040"/>
              <a:chExt cx="248285" cy="269304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BCEF51A-942A-4A78-B7CB-9164EF1CC387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AB2FEAE-BA7E-45F7-97AA-F4BAE87E561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F409F8-9E52-45BF-8C90-08925651F632}"/>
                </a:ext>
              </a:extLst>
            </p:cNvPr>
            <p:cNvGrpSpPr/>
            <p:nvPr/>
          </p:nvGrpSpPr>
          <p:grpSpPr>
            <a:xfrm>
              <a:off x="9803023" y="4867951"/>
              <a:ext cx="188418" cy="204368"/>
              <a:chOff x="6207667" y="1018040"/>
              <a:chExt cx="248285" cy="269304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45F9D9-8989-4A43-BB61-1B604AFA592A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53D8EE2-9EC3-4B67-95AD-B97270AF6A45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B361BEF-F957-4C46-B5D9-892A19354146}"/>
                </a:ext>
              </a:extLst>
            </p:cNvPr>
            <p:cNvGrpSpPr/>
            <p:nvPr/>
          </p:nvGrpSpPr>
          <p:grpSpPr>
            <a:xfrm>
              <a:off x="9806277" y="5847044"/>
              <a:ext cx="188418" cy="204368"/>
              <a:chOff x="6207667" y="1018040"/>
              <a:chExt cx="248285" cy="269304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94E9DF7-90F4-4B8A-80B0-9BA39BEEEC98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BA2382A-2EE1-4455-8E24-6A5AEE870F29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7CA51BF-E0E0-49D7-8F73-9EC25441C52D}"/>
                </a:ext>
              </a:extLst>
            </p:cNvPr>
            <p:cNvCxnSpPr>
              <a:cxnSpLocks/>
              <a:stCxn id="65" idx="6"/>
              <a:endCxn id="76" idx="1"/>
            </p:cNvCxnSpPr>
            <p:nvPr/>
          </p:nvCxnSpPr>
          <p:spPr>
            <a:xfrm>
              <a:off x="9944769" y="4970135"/>
              <a:ext cx="259019" cy="173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985173F-4D76-4FBB-8DE2-F738CED7B9A4}"/>
                </a:ext>
              </a:extLst>
            </p:cNvPr>
            <p:cNvCxnSpPr>
              <a:cxnSpLocks/>
              <a:stCxn id="62" idx="6"/>
              <a:endCxn id="73" idx="1"/>
            </p:cNvCxnSpPr>
            <p:nvPr/>
          </p:nvCxnSpPr>
          <p:spPr>
            <a:xfrm>
              <a:off x="9941422" y="3023562"/>
              <a:ext cx="262366" cy="91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2A2662F-768C-482E-9BA6-3957E190938F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>
              <a:off x="9633810" y="3997428"/>
              <a:ext cx="165866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EC9007D-3CA9-44E1-8A53-21EF8BA26ABF}"/>
                </a:ext>
              </a:extLst>
            </p:cNvPr>
            <p:cNvCxnSpPr>
              <a:cxnSpLocks/>
              <a:stCxn id="56" idx="6"/>
              <a:endCxn id="79" idx="1"/>
            </p:cNvCxnSpPr>
            <p:nvPr/>
          </p:nvCxnSpPr>
          <p:spPr>
            <a:xfrm>
              <a:off x="9941422" y="3997428"/>
              <a:ext cx="262366" cy="74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79F1A27-B04D-49B6-BF8F-050BBBA244CB}"/>
                </a:ext>
              </a:extLst>
            </p:cNvPr>
            <p:cNvCxnSpPr>
              <a:cxnSpLocks/>
              <a:stCxn id="68" idx="6"/>
              <a:endCxn id="82" idx="1"/>
            </p:cNvCxnSpPr>
            <p:nvPr/>
          </p:nvCxnSpPr>
          <p:spPr>
            <a:xfrm flipV="1">
              <a:off x="9948023" y="5945567"/>
              <a:ext cx="257106" cy="366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35A80EC-7EBB-4384-83A5-13A455DF544D}"/>
                </a:ext>
              </a:extLst>
            </p:cNvPr>
            <p:cNvSpPr/>
            <p:nvPr/>
          </p:nvSpPr>
          <p:spPr bwMode="auto">
            <a:xfrm>
              <a:off x="9623160" y="5324019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1D342E-2139-4084-96FC-DD9AAA1896FC}"/>
                </a:ext>
              </a:extLst>
            </p:cNvPr>
            <p:cNvSpPr/>
            <p:nvPr/>
          </p:nvSpPr>
          <p:spPr bwMode="auto">
            <a:xfrm>
              <a:off x="9623160" y="3351507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9A2046F-EB75-4AD9-B314-D7FC3D410F79}"/>
              </a:ext>
            </a:extLst>
          </p:cNvPr>
          <p:cNvSpPr txBox="1"/>
          <p:nvPr/>
        </p:nvSpPr>
        <p:spPr>
          <a:xfrm>
            <a:off x="4333676" y="1235153"/>
            <a:ext cx="1481175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>
                <a:solidFill>
                  <a:srgbClr val="202192"/>
                </a:solidFill>
                <a:latin typeface="Consolas" panose="020B0609020204030204" pitchFamily="49" charset="0"/>
              </a:rPr>
              <a:t>dapr run myapp</a:t>
            </a:r>
          </a:p>
        </p:txBody>
      </p:sp>
      <p:cxnSp>
        <p:nvCxnSpPr>
          <p:cNvPr id="7173" name="Straight Arrow Connector 139">
            <a:extLst>
              <a:ext uri="{FF2B5EF4-FFF2-40B4-BE49-F238E27FC236}">
                <a16:creationId xmlns:a16="http://schemas.microsoft.com/office/drawing/2014/main" id="{DEE09774-5E57-4880-8225-643ECB2AD039}"/>
              </a:ext>
            </a:extLst>
          </p:cNvPr>
          <p:cNvCxnSpPr>
            <a:cxnSpLocks/>
            <a:stCxn id="101" idx="2"/>
            <a:endCxn id="38" idx="0"/>
          </p:cNvCxnSpPr>
          <p:nvPr/>
        </p:nvCxnSpPr>
        <p:spPr>
          <a:xfrm>
            <a:off x="5074264" y="1465985"/>
            <a:ext cx="6526" cy="126686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7" name="TextBox 7176">
            <a:extLst>
              <a:ext uri="{FF2B5EF4-FFF2-40B4-BE49-F238E27FC236}">
                <a16:creationId xmlns:a16="http://schemas.microsoft.com/office/drawing/2014/main" id="{B0FB31E9-2BA6-4F5F-B9A2-FD907F8F8BFC}"/>
              </a:ext>
            </a:extLst>
          </p:cNvPr>
          <p:cNvSpPr txBox="1"/>
          <p:nvPr/>
        </p:nvSpPr>
        <p:spPr>
          <a:xfrm>
            <a:off x="5532718" y="2810906"/>
            <a:ext cx="1480604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88">
                <a:latin typeface="+mj-lt"/>
              </a:rPr>
              <a:t>Use components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6752FC-CE31-4272-99A5-9DA46F06C808}"/>
              </a:ext>
            </a:extLst>
          </p:cNvPr>
          <p:cNvSpPr txBox="1"/>
          <p:nvPr/>
        </p:nvSpPr>
        <p:spPr>
          <a:xfrm>
            <a:off x="5146147" y="1658698"/>
            <a:ext cx="1480604" cy="4919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application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sidecar process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Set env variables</a:t>
            </a:r>
          </a:p>
        </p:txBody>
      </p:sp>
      <p:cxnSp>
        <p:nvCxnSpPr>
          <p:cNvPr id="7181" name="Straight Arrow Connector 139">
            <a:extLst>
              <a:ext uri="{FF2B5EF4-FFF2-40B4-BE49-F238E27FC236}">
                <a16:creationId xmlns:a16="http://schemas.microsoft.com/office/drawing/2014/main" id="{50404A2E-CFF6-47A6-8FFC-8B5A3A155F4F}"/>
              </a:ext>
            </a:extLst>
          </p:cNvPr>
          <p:cNvCxnSpPr>
            <a:cxnSpLocks/>
            <a:stCxn id="46" idx="1"/>
            <a:endCxn id="23" idx="3"/>
          </p:cNvCxnSpPr>
          <p:nvPr/>
        </p:nvCxnSpPr>
        <p:spPr>
          <a:xfrm rot="10800000" flipV="1">
            <a:off x="1929226" y="3013707"/>
            <a:ext cx="2912086" cy="745668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139">
            <a:extLst>
              <a:ext uri="{FF2B5EF4-FFF2-40B4-BE49-F238E27FC236}">
                <a16:creationId xmlns:a16="http://schemas.microsoft.com/office/drawing/2014/main" id="{BB841656-2F31-4A18-8079-BC0838BB52E6}"/>
              </a:ext>
            </a:extLst>
          </p:cNvPr>
          <p:cNvCxnSpPr>
            <a:cxnSpLocks/>
            <a:stCxn id="46" idx="1"/>
            <a:endCxn id="15" idx="3"/>
          </p:cNvCxnSpPr>
          <p:nvPr/>
        </p:nvCxnSpPr>
        <p:spPr>
          <a:xfrm flipH="1" flipV="1">
            <a:off x="1715408" y="3013436"/>
            <a:ext cx="3125904" cy="271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5A39C556-2B47-431E-B24D-7EAC185155B8}"/>
              </a:ext>
            </a:extLst>
          </p:cNvPr>
          <p:cNvSpPr txBox="1"/>
          <p:nvPr/>
        </p:nvSpPr>
        <p:spPr>
          <a:xfrm>
            <a:off x="2307540" y="3810544"/>
            <a:ext cx="1719631" cy="3066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Save and retrieve state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Publish and subscribe to messages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330C6C9-4CFC-4F43-801C-63999064C1E4}"/>
              </a:ext>
            </a:extLst>
          </p:cNvPr>
          <p:cNvSpPr txBox="1"/>
          <p:nvPr/>
        </p:nvSpPr>
        <p:spPr>
          <a:xfrm>
            <a:off x="2304214" y="3090939"/>
            <a:ext cx="1236884" cy="1154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450"/>
              </a:spcAft>
            </a:pPr>
            <a:r>
              <a:rPr lang="en-US" sz="750">
                <a:latin typeface="+mj-lt"/>
              </a:rPr>
              <a:t>Send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566375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1.66667E-6 0.0376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7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1" grpId="1"/>
      <p:bldP spid="7177" grpId="0"/>
      <p:bldP spid="109" grpId="0"/>
      <p:bldP spid="126" grpId="0"/>
      <p:bldP spid="1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56DB-CB17-4EAD-985E-D4CF9816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C432-4885-4300-A216-781C4A075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Linux compatible environment with Docker CLI set up</a:t>
            </a:r>
          </a:p>
          <a:p>
            <a:endParaRPr lang="en-US" dirty="0"/>
          </a:p>
          <a:p>
            <a:r>
              <a:rPr lang="en-US" dirty="0"/>
              <a:t>Download and Install Dapr.io</a:t>
            </a:r>
          </a:p>
          <a:p>
            <a:pPr lvl="1"/>
            <a:r>
              <a:rPr lang="en-US" dirty="0"/>
              <a:t>with out of the box state management and pub/sub based on Redis and telemetry observation by </a:t>
            </a:r>
            <a:r>
              <a:rPr lang="en-US" dirty="0" err="1"/>
              <a:t>Zipkin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r>
              <a:rPr lang="en-US" dirty="0"/>
              <a:t>Explore </a:t>
            </a:r>
            <a:r>
              <a:rPr lang="en-US" dirty="0" err="1"/>
              <a:t>Dapr</a:t>
            </a:r>
            <a:r>
              <a:rPr lang="en-US" dirty="0"/>
              <a:t> State Management APIs</a:t>
            </a:r>
          </a:p>
          <a:p>
            <a:pPr lvl="1"/>
            <a:r>
              <a:rPr lang="en-US" dirty="0"/>
              <a:t>from the command line (</a:t>
            </a:r>
            <a:r>
              <a:rPr lang="en-US" dirty="0" err="1"/>
              <a:t>cURL</a:t>
            </a:r>
            <a:r>
              <a:rPr lang="en-US" dirty="0"/>
              <a:t> HTTP calls)</a:t>
            </a:r>
          </a:p>
          <a:p>
            <a:r>
              <a:rPr lang="en-US" dirty="0"/>
              <a:t>Run MySQL container and have </a:t>
            </a:r>
            <a:r>
              <a:rPr lang="en-US" dirty="0" err="1"/>
              <a:t>Dapr</a:t>
            </a:r>
            <a:r>
              <a:rPr lang="en-US" dirty="0"/>
              <a:t> manage state in a MySQL database</a:t>
            </a:r>
          </a:p>
          <a:p>
            <a:r>
              <a:rPr lang="en-US" dirty="0"/>
              <a:t>Explore </a:t>
            </a:r>
            <a:r>
              <a:rPr lang="en-US" dirty="0" err="1"/>
              <a:t>Dapr</a:t>
            </a:r>
            <a:r>
              <a:rPr lang="en-US" dirty="0"/>
              <a:t> Telemetry collection and presentation in </a:t>
            </a:r>
            <a:r>
              <a:rPr lang="en-US" dirty="0" err="1"/>
              <a:t>Zipkin</a:t>
            </a:r>
            <a:endParaRPr lang="en-US" dirty="0"/>
          </a:p>
        </p:txBody>
      </p:sp>
      <p:pic>
        <p:nvPicPr>
          <p:cNvPr id="5" name="Snagit_SNG859">
            <a:extLst>
              <a:ext uri="{FF2B5EF4-FFF2-40B4-BE49-F238E27FC236}">
                <a16:creationId xmlns:a16="http://schemas.microsoft.com/office/drawing/2014/main" id="{9DA17376-3419-441E-B74E-885D1DEB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08" y="3687701"/>
            <a:ext cx="3122912" cy="1202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F0DF0-0433-4677-8CD9-24ABEC85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342F2-F7D3-48D5-9636-9FF783D85EB5}"/>
              </a:ext>
            </a:extLst>
          </p:cNvPr>
          <p:cNvSpPr txBox="1"/>
          <p:nvPr/>
        </p:nvSpPr>
        <p:spPr>
          <a:xfrm>
            <a:off x="81166" y="4777225"/>
            <a:ext cx="46583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https://github.com/lucasjellema/fontys-2022-microservices-kafka-dapr</a:t>
            </a:r>
          </a:p>
        </p:txBody>
      </p:sp>
    </p:spTree>
    <p:extLst>
      <p:ext uri="{BB962C8B-B14F-4D97-AF65-F5344CB8AC3E}">
        <p14:creationId xmlns:p14="http://schemas.microsoft.com/office/powerpoint/2010/main" val="4222275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9FE-F971-4DAB-9AE6-B942FDA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in self-hosted Docker mode – add MySQL 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C93B5-7F36-494A-B11A-1D4B7EECF274}"/>
              </a:ext>
            </a:extLst>
          </p:cNvPr>
          <p:cNvGrpSpPr/>
          <p:nvPr/>
        </p:nvGrpSpPr>
        <p:grpSpPr>
          <a:xfrm>
            <a:off x="442421" y="4316118"/>
            <a:ext cx="6422708" cy="415499"/>
            <a:chOff x="586740" y="5847893"/>
            <a:chExt cx="8563610" cy="553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333C26-D84B-42B6-BA50-1EC00E07AC58}"/>
                </a:ext>
              </a:extLst>
            </p:cNvPr>
            <p:cNvSpPr/>
            <p:nvPr/>
          </p:nvSpPr>
          <p:spPr bwMode="auto">
            <a:xfrm>
              <a:off x="586740" y="5847893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Local dev machine or virtual machine</a:t>
              </a:r>
            </a:p>
          </p:txBody>
        </p:sp>
        <p:pic>
          <p:nvPicPr>
            <p:cNvPr id="3074" name="Picture 2" descr="Windows logo">
              <a:extLst>
                <a:ext uri="{FF2B5EF4-FFF2-40B4-BE49-F238E27FC236}">
                  <a16:creationId xmlns:a16="http://schemas.microsoft.com/office/drawing/2014/main" id="{EEDAEBD2-DA78-4F65-8C5D-07C990808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22" y="6010733"/>
              <a:ext cx="1017146" cy="22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642AE83-FE01-4526-805A-13253FDA3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830" y="6046187"/>
              <a:ext cx="666992" cy="15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See the source image">
              <a:extLst>
                <a:ext uri="{FF2B5EF4-FFF2-40B4-BE49-F238E27FC236}">
                  <a16:creationId xmlns:a16="http://schemas.microsoft.com/office/drawing/2014/main" id="{618E8C61-EC34-49FB-9F1D-F7C6A8171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2592" y="5947574"/>
              <a:ext cx="716366" cy="35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See the source image">
              <a:extLst>
                <a:ext uri="{FF2B5EF4-FFF2-40B4-BE49-F238E27FC236}">
                  <a16:creationId xmlns:a16="http://schemas.microsoft.com/office/drawing/2014/main" id="{BC3FC83E-4366-4299-A015-DFC703F2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715" y="6036233"/>
              <a:ext cx="599384" cy="17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4D2778A-2558-4C85-90EA-4CB12FE54FD4}"/>
              </a:ext>
            </a:extLst>
          </p:cNvPr>
          <p:cNvSpPr/>
          <p:nvPr/>
        </p:nvSpPr>
        <p:spPr bwMode="auto">
          <a:xfrm>
            <a:off x="441197" y="1357098"/>
            <a:ext cx="1767272" cy="287016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ln>
                <a:solidFill>
                  <a:srgbClr val="2395EC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A95B4-B88F-44CF-B431-9A20DCFE4EBF}"/>
              </a:ext>
            </a:extLst>
          </p:cNvPr>
          <p:cNvSpPr txBox="1"/>
          <p:nvPr/>
        </p:nvSpPr>
        <p:spPr>
          <a:xfrm>
            <a:off x="1339439" y="2874937"/>
            <a:ext cx="3759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 err="1">
                <a:solidFill>
                  <a:srgbClr val="202192"/>
                </a:solidFill>
                <a:latin typeface="+mj-lt"/>
              </a:rPr>
              <a:t>Zipkin</a:t>
            </a:r>
            <a:endParaRPr lang="en-US" sz="900" dirty="0">
              <a:solidFill>
                <a:srgbClr val="202192"/>
              </a:solidFill>
              <a:latin typeface="+mj-lt"/>
            </a:endParaRPr>
          </a:p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tracing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8B04C4-7909-4A80-B0A5-8244ACC2E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5872" y="2683594"/>
            <a:ext cx="537275" cy="626820"/>
          </a:xfrm>
          <a:prstGeom prst="rect">
            <a:avLst/>
          </a:prstGeom>
          <a:effectLst/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027C28F-6F8D-45FC-A132-E056A7A7C7D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807" y="2770357"/>
            <a:ext cx="361918" cy="261623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18E6171E-B5A4-4D0F-B3F8-4E9842AFA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7663" y="1934643"/>
            <a:ext cx="537275" cy="626820"/>
          </a:xfrm>
          <a:prstGeom prst="rect">
            <a:avLst/>
          </a:prstGeom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50ACC9-9198-44E6-BB1C-5D78DB6B2A5D}"/>
              </a:ext>
            </a:extLst>
          </p:cNvPr>
          <p:cNvSpPr txBox="1"/>
          <p:nvPr/>
        </p:nvSpPr>
        <p:spPr>
          <a:xfrm>
            <a:off x="891732" y="3048660"/>
            <a:ext cx="230833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75">
                <a:solidFill>
                  <a:srgbClr val="202192"/>
                </a:solidFill>
                <a:latin typeface="+mj-lt"/>
              </a:rPr>
              <a:t>Zipkin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1EFB5-8B9D-45AC-A648-B7CA6F7C6384}"/>
              </a:ext>
            </a:extLst>
          </p:cNvPr>
          <p:cNvSpPr txBox="1"/>
          <p:nvPr/>
        </p:nvSpPr>
        <p:spPr>
          <a:xfrm>
            <a:off x="1326912" y="2128884"/>
            <a:ext cx="53727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MySQL</a:t>
            </a:r>
          </a:p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database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70256B-7B89-423C-A7EA-8CB29178E1B8}"/>
              </a:ext>
            </a:extLst>
          </p:cNvPr>
          <p:cNvGrpSpPr/>
          <p:nvPr/>
        </p:nvGrpSpPr>
        <p:grpSpPr>
          <a:xfrm>
            <a:off x="745872" y="3429533"/>
            <a:ext cx="1183354" cy="626820"/>
            <a:chOff x="7082977" y="3638673"/>
            <a:chExt cx="1577805" cy="8357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80384E-19FB-4844-B2C2-30787994C355}"/>
                </a:ext>
              </a:extLst>
            </p:cNvPr>
            <p:cNvSpPr txBox="1"/>
            <p:nvPr/>
          </p:nvSpPr>
          <p:spPr>
            <a:xfrm>
              <a:off x="7874398" y="3893796"/>
              <a:ext cx="78638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Redis</a:t>
              </a:r>
            </a:p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state store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53F3CCB-BB53-4555-96B0-132C0AD0FAEA}"/>
                </a:ext>
              </a:extLst>
            </p:cNvPr>
            <p:cNvGrpSpPr/>
            <p:nvPr/>
          </p:nvGrpSpPr>
          <p:grpSpPr>
            <a:xfrm>
              <a:off x="7082977" y="3638673"/>
              <a:ext cx="716366" cy="835760"/>
              <a:chOff x="1021444" y="2381230"/>
              <a:chExt cx="843399" cy="98396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EE23CDD-E6A0-4CAB-88FF-A235004D0183}"/>
                  </a:ext>
                </a:extLst>
              </p:cNvPr>
              <p:cNvGrpSpPr/>
              <p:nvPr/>
            </p:nvGrpSpPr>
            <p:grpSpPr>
              <a:xfrm>
                <a:off x="1021444" y="2381230"/>
                <a:ext cx="843399" cy="983966"/>
                <a:chOff x="4597460" y="1724939"/>
                <a:chExt cx="843399" cy="983966"/>
              </a:xfrm>
            </p:grpSpPr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C6CCD96B-436E-4E7F-8724-E9658E7F21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597460" y="1724939"/>
                  <a:ext cx="843399" cy="98396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6589FFC4-4FFD-486E-AB50-057453E57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3041" b="3041"/>
                <a:stretch/>
              </p:blipFill>
              <p:spPr>
                <a:xfrm>
                  <a:off x="4767419" y="1897854"/>
                  <a:ext cx="480365" cy="377711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922EC9-C056-4112-9941-04A3BD490530}"/>
                  </a:ext>
                </a:extLst>
              </p:cNvPr>
              <p:cNvSpPr txBox="1"/>
              <p:nvPr/>
            </p:nvSpPr>
            <p:spPr>
              <a:xfrm>
                <a:off x="1257960" y="2972993"/>
                <a:ext cx="347257" cy="16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675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</p:txBody>
          </p:sp>
        </p:grpSp>
      </p:grp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6927D147-A9A5-4D4A-A6B8-7815ED7E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16" y="1453677"/>
            <a:ext cx="1263834" cy="32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98D00BE-AB39-460C-A94C-3E7DC7D63ECA}"/>
              </a:ext>
            </a:extLst>
          </p:cNvPr>
          <p:cNvGrpSpPr/>
          <p:nvPr/>
        </p:nvGrpSpPr>
        <p:grpSpPr>
          <a:xfrm>
            <a:off x="4297864" y="2099165"/>
            <a:ext cx="1031447" cy="1201537"/>
            <a:chOff x="4704310" y="2907296"/>
            <a:chExt cx="1120837" cy="1305667"/>
          </a:xfrm>
        </p:grpSpPr>
        <p:grpSp>
          <p:nvGrpSpPr>
            <p:cNvPr id="33" name="!!AppA">
              <a:extLst>
                <a:ext uri="{FF2B5EF4-FFF2-40B4-BE49-F238E27FC236}">
                  <a16:creationId xmlns:a16="http://schemas.microsoft.com/office/drawing/2014/main" id="{C2205192-12E1-4728-9818-D5F6936FEF4E}"/>
                </a:ext>
              </a:extLst>
            </p:cNvPr>
            <p:cNvGrpSpPr/>
            <p:nvPr/>
          </p:nvGrpSpPr>
          <p:grpSpPr>
            <a:xfrm>
              <a:off x="4704310" y="2907296"/>
              <a:ext cx="1041365" cy="1214927"/>
              <a:chOff x="3444425" y="1954650"/>
              <a:chExt cx="1400539" cy="1633964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DF3C54A-2A9D-48C7-B3D9-D9D33E71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3444425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1290F2-86CF-4513-B3F7-80BE40F1089B}"/>
                  </a:ext>
                </a:extLst>
              </p:cNvPr>
              <p:cNvSpPr txBox="1"/>
              <p:nvPr/>
            </p:nvSpPr>
            <p:spPr>
              <a:xfrm>
                <a:off x="3511730" y="2429761"/>
                <a:ext cx="1183079" cy="269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rgbClr val="202192"/>
                    </a:solidFill>
                    <a:latin typeface="+mj-lt"/>
                  </a:rPr>
                  <a:t>myotherapp</a:t>
                </a:r>
                <a:endParaRPr lang="en-US" sz="1200" dirty="0">
                  <a:solidFill>
                    <a:srgbClr val="202192"/>
                  </a:solidFill>
                  <a:latin typeface="+mj-lt"/>
                </a:endParaRPr>
              </a:p>
            </p:txBody>
          </p:sp>
        </p:grpSp>
        <p:grpSp>
          <p:nvGrpSpPr>
            <p:cNvPr id="36" name="!!Sidecar">
              <a:extLst>
                <a:ext uri="{FF2B5EF4-FFF2-40B4-BE49-F238E27FC236}">
                  <a16:creationId xmlns:a16="http://schemas.microsoft.com/office/drawing/2014/main" id="{59AAAF34-B6B9-47D5-9325-C3F8DCB50F30}"/>
                </a:ext>
              </a:extLst>
            </p:cNvPr>
            <p:cNvGrpSpPr/>
            <p:nvPr/>
          </p:nvGrpSpPr>
          <p:grpSpPr>
            <a:xfrm>
              <a:off x="5298110" y="3595894"/>
              <a:ext cx="527037" cy="617069"/>
              <a:chOff x="8298598" y="2543027"/>
              <a:chExt cx="1186830" cy="138957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8F4FF5-A4DC-4C0A-8497-3E17796C46DD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0A6E77-F558-4B40-BD6C-2595281BDB28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1013"/>
              </a:p>
            </p:txBody>
          </p:sp>
          <p:grpSp>
            <p:nvGrpSpPr>
              <p:cNvPr id="39" name="Graphic 11">
                <a:extLst>
                  <a:ext uri="{FF2B5EF4-FFF2-40B4-BE49-F238E27FC236}">
                    <a16:creationId xmlns:a16="http://schemas.microsoft.com/office/drawing/2014/main" id="{F42BBBE2-2773-4CE9-BE57-19C306F28023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B5F0AF5-AF18-4291-9E34-62E8F87CC020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89DF9EA-94CA-4B43-9243-91A5ACEF835B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5900614-8663-41A7-B9E5-65256BD42BFE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0429320-D256-4C82-B6DB-95A0103EB856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BA1DDE8-D297-42F1-BFC9-FDA75E99BF03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0A018C9-E1E4-48A0-859B-DFFC490E51DA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3929BA-5B2E-4144-ADC6-661A945DEFE4}"/>
                </a:ext>
              </a:extLst>
            </p:cNvPr>
            <p:cNvSpPr/>
            <p:nvPr/>
          </p:nvSpPr>
          <p:spPr bwMode="auto">
            <a:xfrm>
              <a:off x="5294856" y="3591425"/>
              <a:ext cx="529944" cy="6193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21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9A2046F-EB75-4AD9-B314-D7FC3D410F79}"/>
              </a:ext>
            </a:extLst>
          </p:cNvPr>
          <p:cNvSpPr txBox="1"/>
          <p:nvPr/>
        </p:nvSpPr>
        <p:spPr>
          <a:xfrm>
            <a:off x="1166256" y="1005252"/>
            <a:ext cx="782906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daprdapr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 run --app-id </a:t>
            </a:r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myotherapp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 --</a:t>
            </a:r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dapr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-http-port 3510 </a:t>
            </a:r>
            <a:r>
              <a:rPr lang="en-US" sz="1500" b="1" dirty="0">
                <a:solidFill>
                  <a:srgbClr val="202192"/>
                </a:solidFill>
                <a:latin typeface="Consolas" panose="020B0609020204030204" pitchFamily="49" charset="0"/>
              </a:rPr>
              <a:t>--components-path .</a:t>
            </a:r>
          </a:p>
        </p:txBody>
      </p:sp>
      <p:cxnSp>
        <p:nvCxnSpPr>
          <p:cNvPr id="7173" name="Straight Arrow Connector 139">
            <a:extLst>
              <a:ext uri="{FF2B5EF4-FFF2-40B4-BE49-F238E27FC236}">
                <a16:creationId xmlns:a16="http://schemas.microsoft.com/office/drawing/2014/main" id="{DEE09774-5E57-4880-8225-643ECB2AD039}"/>
              </a:ext>
            </a:extLst>
          </p:cNvPr>
          <p:cNvCxnSpPr>
            <a:cxnSpLocks/>
            <a:stCxn id="101" idx="2"/>
            <a:endCxn id="38" idx="0"/>
          </p:cNvCxnSpPr>
          <p:nvPr/>
        </p:nvCxnSpPr>
        <p:spPr>
          <a:xfrm>
            <a:off x="5080790" y="1236084"/>
            <a:ext cx="0" cy="149676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56752FC-CE31-4272-99A5-9DA46F06C808}"/>
              </a:ext>
            </a:extLst>
          </p:cNvPr>
          <p:cNvSpPr txBox="1"/>
          <p:nvPr/>
        </p:nvSpPr>
        <p:spPr>
          <a:xfrm>
            <a:off x="5146147" y="1658698"/>
            <a:ext cx="1480604" cy="4919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Launch application</a:t>
            </a:r>
          </a:p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Launch sidecar process</a:t>
            </a:r>
          </a:p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Set env variables</a:t>
            </a:r>
          </a:p>
        </p:txBody>
      </p:sp>
      <p:pic>
        <p:nvPicPr>
          <p:cNvPr id="94" name="Picture 2" descr="MySQL - Logos Download">
            <a:extLst>
              <a:ext uri="{FF2B5EF4-FFF2-40B4-BE49-F238E27FC236}">
                <a16:creationId xmlns:a16="http://schemas.microsoft.com/office/drawing/2014/main" id="{2CCFB90C-B365-47C7-AEC7-C5FB2E70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3" y="2119908"/>
            <a:ext cx="419325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70388F-C515-4B79-9625-36516D5D911D}"/>
              </a:ext>
            </a:extLst>
          </p:cNvPr>
          <p:cNvCxnSpPr>
            <a:endCxn id="96" idx="3"/>
          </p:cNvCxnSpPr>
          <p:nvPr/>
        </p:nvCxnSpPr>
        <p:spPr>
          <a:xfrm rot="10800000">
            <a:off x="1864186" y="2267385"/>
            <a:ext cx="2977126" cy="729443"/>
          </a:xfrm>
          <a:prstGeom prst="bentConnector3">
            <a:avLst>
              <a:gd name="adj1" fmla="val 48976"/>
            </a:avLst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DA5B7B6-0458-426A-B09D-3D5134B1F3D1}"/>
              </a:ext>
            </a:extLst>
          </p:cNvPr>
          <p:cNvSpPr txBox="1"/>
          <p:nvPr/>
        </p:nvSpPr>
        <p:spPr>
          <a:xfrm>
            <a:off x="2314027" y="2099165"/>
            <a:ext cx="1719631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Save and retrieve state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688593-EAF1-46F0-B4EF-05F848B5520E}"/>
              </a:ext>
            </a:extLst>
          </p:cNvPr>
          <p:cNvSpPr/>
          <p:nvPr/>
        </p:nvSpPr>
        <p:spPr>
          <a:xfrm>
            <a:off x="5419514" y="3199702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971D832-2713-41D7-BE2C-17FA81D7C27C}"/>
              </a:ext>
            </a:extLst>
          </p:cNvPr>
          <p:cNvSpPr txBox="1"/>
          <p:nvPr/>
        </p:nvSpPr>
        <p:spPr>
          <a:xfrm>
            <a:off x="5007908" y="3623876"/>
            <a:ext cx="131125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mysql-statestore.yaml</a:t>
            </a:r>
            <a:endParaRPr lang="en-US" sz="1050" i="1" dirty="0"/>
          </a:p>
        </p:txBody>
      </p:sp>
      <p:pic>
        <p:nvPicPr>
          <p:cNvPr id="106" name="Picture 2" descr="MySQL - Logos Download">
            <a:extLst>
              <a:ext uri="{FF2B5EF4-FFF2-40B4-BE49-F238E27FC236}">
                <a16:creationId xmlns:a16="http://schemas.microsoft.com/office/drawing/2014/main" id="{29E5994D-E7AE-47CD-989C-CB1429A2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10" y="3301063"/>
            <a:ext cx="346210" cy="2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DDC2327-C3C8-453C-A2FF-7B3B977F4C7A}"/>
              </a:ext>
            </a:extLst>
          </p:cNvPr>
          <p:cNvCxnSpPr>
            <a:endCxn id="106" idx="1"/>
          </p:cNvCxnSpPr>
          <p:nvPr/>
        </p:nvCxnSpPr>
        <p:spPr>
          <a:xfrm>
            <a:off x="5194079" y="3200252"/>
            <a:ext cx="253731" cy="202990"/>
          </a:xfrm>
          <a:prstGeom prst="bentConnector3">
            <a:avLst>
              <a:gd name="adj1" fmla="val -10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D2B077-9555-4A52-A461-CEFC886F6FB7}"/>
              </a:ext>
            </a:extLst>
          </p:cNvPr>
          <p:cNvSpPr/>
          <p:nvPr/>
        </p:nvSpPr>
        <p:spPr>
          <a:xfrm>
            <a:off x="1264920" y="1749082"/>
            <a:ext cx="4191000" cy="1883621"/>
          </a:xfrm>
          <a:custGeom>
            <a:avLst/>
            <a:gdLst>
              <a:gd name="connsiteX0" fmla="*/ 4191000 w 4191000"/>
              <a:gd name="connsiteY0" fmla="*/ 1710398 h 1883621"/>
              <a:gd name="connsiteX1" fmla="*/ 2735580 w 4191000"/>
              <a:gd name="connsiteY1" fmla="*/ 1733258 h 1883621"/>
              <a:gd name="connsiteX2" fmla="*/ 2308860 w 4191000"/>
              <a:gd name="connsiteY2" fmla="*/ 94958 h 1883621"/>
              <a:gd name="connsiteX3" fmla="*/ 0 w 4191000"/>
              <a:gd name="connsiteY3" fmla="*/ 338798 h 188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0" h="1883621">
                <a:moveTo>
                  <a:pt x="4191000" y="1710398"/>
                </a:moveTo>
                <a:cubicBezTo>
                  <a:pt x="3620135" y="1856448"/>
                  <a:pt x="3049270" y="2002498"/>
                  <a:pt x="2735580" y="1733258"/>
                </a:cubicBezTo>
                <a:cubicBezTo>
                  <a:pt x="2421890" y="1464018"/>
                  <a:pt x="2764790" y="327368"/>
                  <a:pt x="2308860" y="94958"/>
                </a:cubicBezTo>
                <a:cubicBezTo>
                  <a:pt x="1852930" y="-137452"/>
                  <a:pt x="926465" y="100673"/>
                  <a:pt x="0" y="338798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76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1" grpId="0"/>
      <p:bldP spid="109" grpId="0"/>
      <p:bldP spid="100" grpId="0"/>
      <p:bldP spid="102" grpId="0" animBg="1"/>
      <p:bldP spid="103" grpId="0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FDB847-BACA-42AC-9D3A-8709E8E61BB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C7D369-F5A4-45B5-8143-5125EA5BC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Node</a:t>
            </a:r>
          </a:p>
        </p:txBody>
      </p:sp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532DB8B-3B79-470E-948C-8F65A021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0990" y="3265340"/>
            <a:ext cx="1800243" cy="11026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9423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D13DBF-A3D2-7BA2-1543-22633DC4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General Purpose Programming Languages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6451C3-60ED-4287-82E5-F7EED55D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C &amp; C++</a:t>
            </a:r>
          </a:p>
          <a:p>
            <a:r>
              <a:rPr lang="en-US" dirty="0"/>
              <a:t>COBOL, Fortran, ALGOL, BASIC, Pascal</a:t>
            </a:r>
          </a:p>
          <a:p>
            <a:r>
              <a:rPr lang="en-US" dirty="0" err="1"/>
              <a:t>SmallTalk</a:t>
            </a:r>
            <a:endParaRPr lang="en-US" dirty="0"/>
          </a:p>
          <a:p>
            <a:r>
              <a:rPr lang="en-US" dirty="0"/>
              <a:t>Visual Basic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PHP, Perl, Ruby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JavaScript (ECMAScript, ES)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Kotlin</a:t>
            </a:r>
          </a:p>
          <a:p>
            <a:r>
              <a:rPr lang="en-US" dirty="0"/>
              <a:t>Rust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373A5-EB13-4AF4-B04B-833A71AA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2BC4B38-66A3-4B4D-8B74-17A65B39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86876"/>
            <a:ext cx="4500000" cy="275625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3CE01-3A8E-485C-9818-D179274E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665" y="3154588"/>
            <a:ext cx="3500660" cy="167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66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98C211-496F-4235-AEEF-BE1B530F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== Server Side JavaScript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481B9-E1BE-469B-991F-B3663B23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50797" cy="3780000"/>
          </a:xfrm>
        </p:spPr>
        <p:txBody>
          <a:bodyPr/>
          <a:lstStyle/>
          <a:p>
            <a:r>
              <a:rPr lang="en-US" dirty="0"/>
              <a:t>Script: Not statically typed, not compiled – interpreted at runtime</a:t>
            </a:r>
          </a:p>
          <a:p>
            <a:r>
              <a:rPr lang="en-US" dirty="0"/>
              <a:t>Node(JS) – open source, runtime based on Chrome V8 JavaScript engine</a:t>
            </a:r>
          </a:p>
          <a:p>
            <a:pPr lvl="1"/>
            <a:r>
              <a:rPr lang="en-US" dirty="0"/>
              <a:t>initial release: 2009</a:t>
            </a:r>
          </a:p>
          <a:p>
            <a:r>
              <a:rPr lang="en-US" dirty="0"/>
              <a:t>Full stack development – server side and client side can leverage JavaScript</a:t>
            </a:r>
          </a:p>
          <a:p>
            <a:pPr lvl="1"/>
            <a:r>
              <a:rPr lang="en-US" dirty="0"/>
              <a:t>for example: MEAN stack (MongoDB, Express, Angular, NodeJS)</a:t>
            </a:r>
          </a:p>
          <a:p>
            <a:r>
              <a:rPr lang="en-US" dirty="0"/>
              <a:t>Light weight, quick startup, support for high concurrency</a:t>
            </a:r>
          </a:p>
          <a:p>
            <a:r>
              <a:rPr lang="en-US" dirty="0"/>
              <a:t>Skills widely available, many resources, tools and libraries</a:t>
            </a:r>
          </a:p>
          <a:p>
            <a:r>
              <a:rPr lang="en-US" dirty="0"/>
              <a:t>Easy to get started, quite high productivity and fun factor</a:t>
            </a:r>
          </a:p>
          <a:p>
            <a:r>
              <a:rPr lang="en-US" dirty="0"/>
              <a:t>Functions are primary citizens – functional programming </a:t>
            </a:r>
            <a:br>
              <a:rPr lang="en-US" dirty="0"/>
            </a:br>
            <a:r>
              <a:rPr lang="en-US" dirty="0"/>
              <a:t>well supported</a:t>
            </a:r>
          </a:p>
          <a:p>
            <a:r>
              <a:rPr lang="en-US" dirty="0"/>
              <a:t>Quite suitable for microservices – </a:t>
            </a:r>
            <a:br>
              <a:rPr lang="en-US" dirty="0"/>
            </a:br>
            <a:r>
              <a:rPr lang="en-US" dirty="0"/>
              <a:t>including containerized and serverless </a:t>
            </a:r>
          </a:p>
          <a:p>
            <a:r>
              <a:rPr lang="en-US" dirty="0"/>
              <a:t>Available everywhere – cross platform, all public  clouds</a:t>
            </a:r>
          </a:p>
          <a:p>
            <a:r>
              <a:rPr lang="en-US" dirty="0"/>
              <a:t>Note: TypeScript compiles to Node that is interpreted at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216A-1AA6-4AC8-9B97-8D28BEA7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0726AD9-4C9E-48E5-8B13-2B68E2D6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852" y="2283597"/>
            <a:ext cx="2379896" cy="145768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√70以上 typescript logo 206039-Typescript logo font ...">
            <a:extLst>
              <a:ext uri="{FF2B5EF4-FFF2-40B4-BE49-F238E27FC236}">
                <a16:creationId xmlns:a16="http://schemas.microsoft.com/office/drawing/2014/main" id="{F6007192-B9A2-4935-8F97-98FF8687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8" t="21531" r="21819" b="34618"/>
          <a:stretch/>
        </p:blipFill>
        <p:spPr bwMode="auto">
          <a:xfrm>
            <a:off x="6480853" y="4343420"/>
            <a:ext cx="560028" cy="5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F333BA7-61BF-41F8-9C5A-D7999782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- NPM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1.3M NPM Modules </a:t>
            </a:r>
            <a:r>
              <a:rPr lang="nl-NL" dirty="0" err="1"/>
              <a:t>available</a:t>
            </a:r>
            <a:r>
              <a:rPr lang="nl-NL" dirty="0"/>
              <a:t>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5ED97-15B1-49BB-B81F-7B3CFDDE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99" y="1821254"/>
            <a:ext cx="4012131" cy="289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0EC1C6-8680-477B-8DD4-AA8AF0EF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740" y="2261287"/>
            <a:ext cx="1147327" cy="462488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317" y="1930297"/>
            <a:ext cx="1551952" cy="285715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971" y="2353714"/>
            <a:ext cx="1504419" cy="323660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1" y="2943029"/>
            <a:ext cx="1228817" cy="3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9768" y="3002289"/>
            <a:ext cx="1037802" cy="328041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2848" y="2843204"/>
            <a:ext cx="693038" cy="224640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7723" y="1996457"/>
            <a:ext cx="1107440" cy="558800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8708" y="1666236"/>
            <a:ext cx="1615440" cy="48768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3580" y="1472820"/>
            <a:ext cx="1300428" cy="416429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8" y="1299896"/>
            <a:ext cx="1814459" cy="6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586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app.js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 </a:t>
            </a:r>
            <a:r>
              <a:rPr lang="nl-NL" dirty="0" err="1"/>
              <a:t>instead</a:t>
            </a:r>
            <a:r>
              <a:rPr lang="nl-NL" dirty="0"/>
              <a:t>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app.js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EB2497F-77B0-4991-B43D-FA3FFD70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have a name</a:t>
            </a:r>
          </a:p>
          <a:p>
            <a:pPr lvl="1"/>
            <a:r>
              <a:rPr lang="en-US" dirty="0"/>
              <a:t>take zero, one or multiple untyped input parameters</a:t>
            </a:r>
          </a:p>
          <a:p>
            <a:pPr lvl="1"/>
            <a:r>
              <a:rPr lang="en-US" dirty="0"/>
              <a:t>return zero or one untyped result </a:t>
            </a:r>
          </a:p>
          <a:p>
            <a:pPr lvl="2"/>
            <a:r>
              <a:rPr lang="en-US" dirty="0"/>
              <a:t>or an exception instead of a result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Snagit_SNG82C">
            <a:extLst>
              <a:ext uri="{FF2B5EF4-FFF2-40B4-BE49-F238E27FC236}">
                <a16:creationId xmlns:a16="http://schemas.microsoft.com/office/drawing/2014/main" id="{D468F2D4-D94E-41DA-973D-089EF1FE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8260"/>
            <a:ext cx="4034662" cy="167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50">
            <a:extLst>
              <a:ext uri="{FF2B5EF4-FFF2-40B4-BE49-F238E27FC236}">
                <a16:creationId xmlns:a16="http://schemas.microsoft.com/office/drawing/2014/main" id="{49BE3E57-9A8E-4394-BD9A-215C7B9FC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286697"/>
            <a:ext cx="1943453" cy="545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DCD81BD-B395-4067-BC4E-EF3124DA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</a:t>
            </a:r>
          </a:p>
          <a:p>
            <a:pPr lvl="1"/>
            <a:r>
              <a:rPr lang="en-US" dirty="0"/>
              <a:t>can be assigned to a variable</a:t>
            </a:r>
          </a:p>
          <a:p>
            <a:pPr lvl="1"/>
            <a:r>
              <a:rPr lang="en-US" dirty="0"/>
              <a:t>can be passed around</a:t>
            </a:r>
          </a:p>
          <a:p>
            <a:pPr lvl="1"/>
            <a:r>
              <a:rPr lang="en-US" dirty="0"/>
              <a:t>can be invoked</a:t>
            </a:r>
          </a:p>
          <a:p>
            <a:pPr lvl="1"/>
            <a:endParaRPr lang="en-US" dirty="0"/>
          </a:p>
          <a:p>
            <a:r>
              <a:rPr lang="en-US" dirty="0"/>
              <a:t>Note: function name without</a:t>
            </a:r>
            <a:br>
              <a:rPr lang="en-US" dirty="0"/>
            </a:br>
            <a:r>
              <a:rPr lang="en-US" dirty="0"/>
              <a:t>parentheses is not a call to the</a:t>
            </a:r>
            <a:br>
              <a:rPr lang="en-US" dirty="0"/>
            </a:br>
            <a:r>
              <a:rPr lang="en-US" dirty="0"/>
              <a:t>function but a reference</a:t>
            </a:r>
          </a:p>
          <a:p>
            <a:pPr lvl="1"/>
            <a:r>
              <a:rPr lang="en-US" dirty="0"/>
              <a:t>print vs print()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E">
            <a:extLst>
              <a:ext uri="{FF2B5EF4-FFF2-40B4-BE49-F238E27FC236}">
                <a16:creationId xmlns:a16="http://schemas.microsoft.com/office/drawing/2014/main" id="{66B103A5-0762-4FD3-A013-FF34C9899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559" y="802573"/>
            <a:ext cx="5206410" cy="3221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nagit_SNG83C">
            <a:extLst>
              <a:ext uri="{FF2B5EF4-FFF2-40B4-BE49-F238E27FC236}">
                <a16:creationId xmlns:a16="http://schemas.microsoft.com/office/drawing/2014/main" id="{4D3086DF-AA2E-4D82-BFE9-2AAF8BE0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559" y="4359210"/>
            <a:ext cx="3897692" cy="49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002F83-320C-4A5C-A1CB-959291C8319B}"/>
              </a:ext>
            </a:extLst>
          </p:cNvPr>
          <p:cNvSpPr/>
          <p:nvPr/>
        </p:nvSpPr>
        <p:spPr>
          <a:xfrm>
            <a:off x="4714240" y="1056640"/>
            <a:ext cx="60960" cy="2560320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03F91C-8D16-4451-97C3-6BEC7655E3B9}"/>
              </a:ext>
            </a:extLst>
          </p:cNvPr>
          <p:cNvSpPr/>
          <p:nvPr/>
        </p:nvSpPr>
        <p:spPr>
          <a:xfrm flipH="1">
            <a:off x="4946124" y="1925444"/>
            <a:ext cx="60960" cy="1926466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4F660C-ADE4-4463-B49E-1FF24208C438}"/>
              </a:ext>
            </a:extLst>
          </p:cNvPr>
          <p:cNvSpPr/>
          <p:nvPr/>
        </p:nvSpPr>
        <p:spPr>
          <a:xfrm>
            <a:off x="6155473" y="959005"/>
            <a:ext cx="3035331" cy="2542137"/>
          </a:xfrm>
          <a:custGeom>
            <a:avLst/>
            <a:gdLst>
              <a:gd name="connsiteX0" fmla="*/ 163551 w 3035331"/>
              <a:gd name="connsiteY0" fmla="*/ 2081561 h 2542137"/>
              <a:gd name="connsiteX1" fmla="*/ 2683727 w 3035331"/>
              <a:gd name="connsiteY1" fmla="*/ 2445834 h 2542137"/>
              <a:gd name="connsiteX2" fmla="*/ 2728332 w 3035331"/>
              <a:gd name="connsiteY2" fmla="*/ 527824 h 2542137"/>
              <a:gd name="connsiteX3" fmla="*/ 0 w 3035331"/>
              <a:gd name="connsiteY3" fmla="*/ 0 h 25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331" h="2542137">
                <a:moveTo>
                  <a:pt x="163551" y="2081561"/>
                </a:moveTo>
                <a:cubicBezTo>
                  <a:pt x="1209907" y="2393175"/>
                  <a:pt x="2256263" y="2704790"/>
                  <a:pt x="2683727" y="2445834"/>
                </a:cubicBezTo>
                <a:cubicBezTo>
                  <a:pt x="3111191" y="2186878"/>
                  <a:pt x="3175620" y="935463"/>
                  <a:pt x="2728332" y="527824"/>
                </a:cubicBezTo>
                <a:cubicBezTo>
                  <a:pt x="2281044" y="120185"/>
                  <a:pt x="1140522" y="6009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992780-D788-4639-B979-078F142A66F1}"/>
              </a:ext>
            </a:extLst>
          </p:cNvPr>
          <p:cNvSpPr/>
          <p:nvPr/>
        </p:nvSpPr>
        <p:spPr>
          <a:xfrm>
            <a:off x="6148039" y="1571807"/>
            <a:ext cx="2937392" cy="1577056"/>
          </a:xfrm>
          <a:custGeom>
            <a:avLst/>
            <a:gdLst>
              <a:gd name="connsiteX0" fmla="*/ 193288 w 2937392"/>
              <a:gd name="connsiteY0" fmla="*/ 1401852 h 1577056"/>
              <a:gd name="connsiteX1" fmla="*/ 2497873 w 2937392"/>
              <a:gd name="connsiteY1" fmla="*/ 1491061 h 1577056"/>
              <a:gd name="connsiteX2" fmla="*/ 2780371 w 2937392"/>
              <a:gd name="connsiteY2" fmla="*/ 331334 h 1577056"/>
              <a:gd name="connsiteX3" fmla="*/ 691376 w 2937392"/>
              <a:gd name="connsiteY3" fmla="*/ 4232 h 1577056"/>
              <a:gd name="connsiteX4" fmla="*/ 0 w 2937392"/>
              <a:gd name="connsiteY4" fmla="*/ 175217 h 15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392" h="1577056">
                <a:moveTo>
                  <a:pt x="193288" y="1401852"/>
                </a:moveTo>
                <a:cubicBezTo>
                  <a:pt x="1129990" y="1535666"/>
                  <a:pt x="2066693" y="1669481"/>
                  <a:pt x="2497873" y="1491061"/>
                </a:cubicBezTo>
                <a:cubicBezTo>
                  <a:pt x="2929054" y="1312641"/>
                  <a:pt x="3081454" y="579139"/>
                  <a:pt x="2780371" y="331334"/>
                </a:cubicBezTo>
                <a:cubicBezTo>
                  <a:pt x="2479288" y="83529"/>
                  <a:pt x="1154771" y="30251"/>
                  <a:pt x="691376" y="4232"/>
                </a:cubicBezTo>
                <a:cubicBezTo>
                  <a:pt x="227981" y="-21787"/>
                  <a:pt x="113990" y="76715"/>
                  <a:pt x="0" y="1752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7F06333-77D0-4160-A702-C21370CAE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262" y="890279"/>
            <a:ext cx="5831738" cy="304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 can be </a:t>
            </a:r>
            <a:br>
              <a:rPr lang="en-US" dirty="0"/>
            </a:br>
            <a:r>
              <a:rPr lang="en-US" dirty="0"/>
              <a:t>closures – function + state</a:t>
            </a:r>
          </a:p>
          <a:p>
            <a:pPr lvl="1"/>
            <a:r>
              <a:rPr lang="en-US" dirty="0"/>
              <a:t>closures contain values of</a:t>
            </a:r>
            <a:br>
              <a:rPr lang="en-US" dirty="0"/>
            </a:br>
            <a:r>
              <a:rPr lang="en-US" dirty="0"/>
              <a:t>local context at the time</a:t>
            </a:r>
            <a:br>
              <a:rPr lang="en-US" dirty="0"/>
            </a:br>
            <a:r>
              <a:rPr lang="en-US" dirty="0"/>
              <a:t>of instantiation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2B">
            <a:extLst>
              <a:ext uri="{FF2B5EF4-FFF2-40B4-BE49-F238E27FC236}">
                <a16:creationId xmlns:a16="http://schemas.microsoft.com/office/drawing/2014/main" id="{0B8508CE-1BD7-4F29-B7D7-822F5FE9E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195" y="4131927"/>
            <a:ext cx="5500996" cy="485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1686E2-92E2-45A7-95DF-15CC04153605}"/>
              </a:ext>
            </a:extLst>
          </p:cNvPr>
          <p:cNvSpPr/>
          <p:nvPr/>
        </p:nvSpPr>
        <p:spPr>
          <a:xfrm>
            <a:off x="3366027" y="1161501"/>
            <a:ext cx="5765326" cy="149822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F380C-19C1-493C-8B89-C92232FA52DD}"/>
              </a:ext>
            </a:extLst>
          </p:cNvPr>
          <p:cNvSpPr txBox="1"/>
          <p:nvPr/>
        </p:nvSpPr>
        <p:spPr>
          <a:xfrm rot="1464989">
            <a:off x="8486887" y="1161501"/>
            <a:ext cx="5386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closure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6BB86C-D5A4-47DC-AF52-E6218BF1B5D6}"/>
              </a:ext>
            </a:extLst>
          </p:cNvPr>
          <p:cNvCxnSpPr>
            <a:cxnSpLocks/>
          </p:cNvCxnSpPr>
          <p:nvPr/>
        </p:nvCxnSpPr>
        <p:spPr>
          <a:xfrm flipH="1" flipV="1">
            <a:off x="6173245" y="1318260"/>
            <a:ext cx="669516" cy="762000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B2344F-6DC9-4142-A06A-F898408E5798}"/>
              </a:ext>
            </a:extLst>
          </p:cNvPr>
          <p:cNvSpPr/>
          <p:nvPr/>
        </p:nvSpPr>
        <p:spPr>
          <a:xfrm>
            <a:off x="6698292" y="2816485"/>
            <a:ext cx="975048" cy="30850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44448D-A1BF-4DD6-80F5-68F05B6F03F9}"/>
              </a:ext>
            </a:extLst>
          </p:cNvPr>
          <p:cNvSpPr/>
          <p:nvPr/>
        </p:nvSpPr>
        <p:spPr>
          <a:xfrm>
            <a:off x="6698288" y="3223616"/>
            <a:ext cx="1058871" cy="34254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76178-3811-4149-9C4D-B3740A484917}"/>
              </a:ext>
            </a:extLst>
          </p:cNvPr>
          <p:cNvCxnSpPr>
            <a:cxnSpLocks/>
          </p:cNvCxnSpPr>
          <p:nvPr/>
        </p:nvCxnSpPr>
        <p:spPr>
          <a:xfrm flipH="1" flipV="1">
            <a:off x="4661807" y="1104863"/>
            <a:ext cx="99249" cy="325413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6680ED-6B9A-429A-9940-CC516FD1BE54}"/>
              </a:ext>
            </a:extLst>
          </p:cNvPr>
          <p:cNvSpPr txBox="1"/>
          <p:nvPr/>
        </p:nvSpPr>
        <p:spPr>
          <a:xfrm>
            <a:off x="6795254" y="2879561"/>
            <a:ext cx="347852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Hello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4ECE24-3A8C-4707-987C-3099260DDEA1}"/>
              </a:ext>
            </a:extLst>
          </p:cNvPr>
          <p:cNvSpPr txBox="1"/>
          <p:nvPr/>
        </p:nvSpPr>
        <p:spPr>
          <a:xfrm>
            <a:off x="7378211" y="2878498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4DF04C-92CF-4732-A9A7-EBCD58E7F4CA}"/>
              </a:ext>
            </a:extLst>
          </p:cNvPr>
          <p:cNvSpPr txBox="1"/>
          <p:nvPr/>
        </p:nvSpPr>
        <p:spPr>
          <a:xfrm>
            <a:off x="6853222" y="3327014"/>
            <a:ext cx="397994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World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309C73-1ABD-4754-8AF8-79282E47523F}"/>
              </a:ext>
            </a:extLst>
          </p:cNvPr>
          <p:cNvSpPr txBox="1"/>
          <p:nvPr/>
        </p:nvSpPr>
        <p:spPr>
          <a:xfrm>
            <a:off x="7436179" y="3325951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060B3C5-5963-48DF-8E34-133DAE132518}"/>
              </a:ext>
            </a:extLst>
          </p:cNvPr>
          <p:cNvSpPr/>
          <p:nvPr/>
        </p:nvSpPr>
        <p:spPr>
          <a:xfrm>
            <a:off x="3910693" y="2874246"/>
            <a:ext cx="4655400" cy="872934"/>
          </a:xfrm>
          <a:custGeom>
            <a:avLst/>
            <a:gdLst>
              <a:gd name="connsiteX0" fmla="*/ 0 w 4655400"/>
              <a:gd name="connsiteY0" fmla="*/ 701711 h 872934"/>
              <a:gd name="connsiteX1" fmla="*/ 4188278 w 4655400"/>
              <a:gd name="connsiteY1" fmla="*/ 832340 h 872934"/>
              <a:gd name="connsiteX2" fmla="*/ 4506686 w 4655400"/>
              <a:gd name="connsiteY2" fmla="*/ 73061 h 872934"/>
              <a:gd name="connsiteX3" fmla="*/ 3771900 w 4655400"/>
              <a:gd name="connsiteY3" fmla="*/ 73061 h 87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5400" h="872934">
                <a:moveTo>
                  <a:pt x="0" y="701711"/>
                </a:moveTo>
                <a:cubicBezTo>
                  <a:pt x="1718582" y="819413"/>
                  <a:pt x="3437164" y="937115"/>
                  <a:pt x="4188278" y="832340"/>
                </a:cubicBezTo>
                <a:cubicBezTo>
                  <a:pt x="4939392" y="727565"/>
                  <a:pt x="4576082" y="199607"/>
                  <a:pt x="4506686" y="73061"/>
                </a:cubicBezTo>
                <a:cubicBezTo>
                  <a:pt x="4437290" y="-53485"/>
                  <a:pt x="4104595" y="9788"/>
                  <a:pt x="3771900" y="7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94F773-303D-4097-A98D-1FDD599A4B0F}"/>
              </a:ext>
            </a:extLst>
          </p:cNvPr>
          <p:cNvSpPr/>
          <p:nvPr/>
        </p:nvSpPr>
        <p:spPr>
          <a:xfrm>
            <a:off x="3902529" y="3396343"/>
            <a:ext cx="5128989" cy="487786"/>
          </a:xfrm>
          <a:custGeom>
            <a:avLst/>
            <a:gdLst>
              <a:gd name="connsiteX0" fmla="*/ 0 w 5128989"/>
              <a:gd name="connsiteY0" fmla="*/ 408214 h 487786"/>
              <a:gd name="connsiteX1" fmla="*/ 4898571 w 5128989"/>
              <a:gd name="connsiteY1" fmla="*/ 457200 h 487786"/>
              <a:gd name="connsiteX2" fmla="*/ 3878035 w 5128989"/>
              <a:gd name="connsiteY2" fmla="*/ 0 h 48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8989" h="487786">
                <a:moveTo>
                  <a:pt x="0" y="408214"/>
                </a:moveTo>
                <a:cubicBezTo>
                  <a:pt x="2126116" y="466725"/>
                  <a:pt x="4252232" y="525236"/>
                  <a:pt x="4898571" y="457200"/>
                </a:cubicBezTo>
                <a:cubicBezTo>
                  <a:pt x="5544910" y="389164"/>
                  <a:pt x="4711472" y="194582"/>
                  <a:pt x="387803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56BF4D-0CB0-4051-8752-DCA88FD8AFEB}"/>
              </a:ext>
            </a:extLst>
          </p:cNvPr>
          <p:cNvCxnSpPr>
            <a:cxnSpLocks/>
          </p:cNvCxnSpPr>
          <p:nvPr/>
        </p:nvCxnSpPr>
        <p:spPr>
          <a:xfrm flipH="1" flipV="1">
            <a:off x="4367893" y="1314097"/>
            <a:ext cx="212316" cy="1668273"/>
          </a:xfrm>
          <a:prstGeom prst="straightConnector1">
            <a:avLst/>
          </a:prstGeom>
          <a:ln w="6350"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19" grpId="0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FDBC-C270-484C-A386-95A5671B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 – to import a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1639-F903-4209-A4CC-DC938678D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contains many out of the box modules</a:t>
            </a:r>
          </a:p>
          <a:p>
            <a:pPr lvl="1"/>
            <a:r>
              <a:rPr lang="en-US" dirty="0"/>
              <a:t>for example: file, </a:t>
            </a:r>
            <a:r>
              <a:rPr lang="en-US" dirty="0" err="1"/>
              <a:t>os</a:t>
            </a:r>
            <a:r>
              <a:rPr lang="en-US" dirty="0"/>
              <a:t>, http, stream, crypto, net, </a:t>
            </a:r>
            <a:r>
              <a:rPr lang="en-US" dirty="0" err="1"/>
              <a:t>url</a:t>
            </a:r>
            <a:r>
              <a:rPr lang="en-US" dirty="0"/>
              <a:t> </a:t>
            </a:r>
          </a:p>
          <a:p>
            <a:r>
              <a:rPr lang="en-US" dirty="0"/>
              <a:t>The NPM package manager adds more than 1M modules to make us of</a:t>
            </a:r>
          </a:p>
          <a:p>
            <a:r>
              <a:rPr lang="en-US" dirty="0"/>
              <a:t>You can create your own (reusable) modules</a:t>
            </a:r>
          </a:p>
          <a:p>
            <a:endParaRPr lang="en-US" dirty="0"/>
          </a:p>
          <a:p>
            <a:r>
              <a:rPr lang="en-US" dirty="0"/>
              <a:t>To access elements from a module, that module needs to be identified, using:  </a:t>
            </a:r>
            <a:r>
              <a:rPr lang="en-US" dirty="0">
                <a:latin typeface="Lucida Console" panose="020B0609040504020204" pitchFamily="49" charset="0"/>
              </a:rPr>
              <a:t>const &lt;logical name&gt; = require('module name')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Module name can be reference to a local file, to a global module or to the name of a module defined in </a:t>
            </a:r>
            <a:r>
              <a:rPr lang="en-US" dirty="0" err="1"/>
              <a:t>package.json</a:t>
            </a:r>
            <a:r>
              <a:rPr lang="en-US" dirty="0"/>
              <a:t> (and installed in the application’s node-modules directory)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5E208-E457-4005-B039-961BECE7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0240E87-517D-49E6-95CC-09C23922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64AAD-3084-4B63-AD27-6CD6F9C1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96" y="4009745"/>
            <a:ext cx="4974705" cy="82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969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single threaded – no parallel threads can be started from your code</a:t>
            </a:r>
          </a:p>
          <a:p>
            <a:r>
              <a:rPr lang="en-US" dirty="0"/>
              <a:t>Any action in Node that requires network or file system interaction is typically performed asynchronously:</a:t>
            </a:r>
          </a:p>
          <a:p>
            <a:pPr lvl="1"/>
            <a:r>
              <a:rPr lang="en-US" dirty="0"/>
              <a:t>the command is started and handed to the </a:t>
            </a:r>
            <a:br>
              <a:rPr lang="en-US" dirty="0"/>
            </a:br>
            <a:r>
              <a:rPr lang="en-US" dirty="0"/>
              <a:t>Node background processes; </a:t>
            </a:r>
            <a:br>
              <a:rPr lang="en-US" dirty="0"/>
            </a:br>
            <a:r>
              <a:rPr lang="en-US" dirty="0"/>
              <a:t>the main thread continues with other work</a:t>
            </a:r>
          </a:p>
          <a:p>
            <a:pPr lvl="1"/>
            <a:r>
              <a:rPr lang="en-US" dirty="0"/>
              <a:t>when the background processes have completed </a:t>
            </a:r>
            <a:br>
              <a:rPr lang="en-US" dirty="0"/>
            </a:br>
            <a:r>
              <a:rPr lang="en-US" dirty="0"/>
              <a:t>the task, the results are returned to the invoker </a:t>
            </a:r>
            <a:br>
              <a:rPr lang="en-US" dirty="0"/>
            </a:br>
            <a:r>
              <a:rPr lang="en-US" dirty="0"/>
              <a:t>(when the main thread has an opening)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6" name="Snagit_SNG835">
            <a:extLst>
              <a:ext uri="{FF2B5EF4-FFF2-40B4-BE49-F238E27FC236}">
                <a16:creationId xmlns:a16="http://schemas.microsoft.com/office/drawing/2014/main" id="{E4946500-73DA-4BC1-A2A6-CE7D8E94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6" y="1854891"/>
            <a:ext cx="3695505" cy="224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nagit_SNG83F">
            <a:extLst>
              <a:ext uri="{FF2B5EF4-FFF2-40B4-BE49-F238E27FC236}">
                <a16:creationId xmlns:a16="http://schemas.microsoft.com/office/drawing/2014/main" id="{1CD56174-EF69-42AC-B40A-59BF59DE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55" y="4207500"/>
            <a:ext cx="1559593" cy="6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0FAB0342-E9EA-43D1-B9DF-95C8E861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8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HTTP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2046643" cy="3780000"/>
          </a:xfrm>
        </p:spPr>
        <p:txBody>
          <a:bodyPr/>
          <a:lstStyle/>
          <a:p>
            <a:r>
              <a:rPr lang="en-US" sz="1100" dirty="0"/>
              <a:t>Many modules are available for HTTP communications from Node</a:t>
            </a:r>
          </a:p>
          <a:p>
            <a:pPr lvl="1"/>
            <a:r>
              <a:rPr lang="en-US" sz="1100" dirty="0"/>
              <a:t>The standard HTTP module is not the most convenient</a:t>
            </a:r>
          </a:p>
          <a:p>
            <a:r>
              <a:rPr lang="en-US" sz="1100" dirty="0"/>
              <a:t>An HTTP request is processed asynchronously in all cases</a:t>
            </a:r>
          </a:p>
          <a:p>
            <a:pPr lvl="1"/>
            <a:r>
              <a:rPr lang="en-US" sz="1100" dirty="0"/>
              <a:t>main program loop proceeds while request is made</a:t>
            </a:r>
          </a:p>
          <a:p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Snagit_SNG842">
            <a:extLst>
              <a:ext uri="{FF2B5EF4-FFF2-40B4-BE49-F238E27FC236}">
                <a16:creationId xmlns:a16="http://schemas.microsoft.com/office/drawing/2014/main" id="{6139787C-2121-4F2B-B2F1-28AF8CF7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6" y="661785"/>
            <a:ext cx="5926602" cy="3819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B4355B2-9E1A-4B99-AF01-230B6BDA3E2E}"/>
              </a:ext>
            </a:extLst>
          </p:cNvPr>
          <p:cNvSpPr/>
          <p:nvPr/>
        </p:nvSpPr>
        <p:spPr>
          <a:xfrm>
            <a:off x="4626707" y="3704403"/>
            <a:ext cx="214141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311FB-3D30-4E0A-BD0C-C5DE8C4792CA}"/>
              </a:ext>
            </a:extLst>
          </p:cNvPr>
          <p:cNvSpPr txBox="1"/>
          <p:nvPr/>
        </p:nvSpPr>
        <p:spPr>
          <a:xfrm>
            <a:off x="4806460" y="3822843"/>
            <a:ext cx="16238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asynchronous HTTP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96B88A9-E479-42B5-9E83-51CCD26BC607}"/>
              </a:ext>
            </a:extLst>
          </p:cNvPr>
          <p:cNvSpPr/>
          <p:nvPr/>
        </p:nvSpPr>
        <p:spPr>
          <a:xfrm flipH="1">
            <a:off x="7799752" y="2180981"/>
            <a:ext cx="77618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E2A86-AF90-41FC-B588-B87319CE1BD8}"/>
              </a:ext>
            </a:extLst>
          </p:cNvPr>
          <p:cNvSpPr txBox="1"/>
          <p:nvPr/>
        </p:nvSpPr>
        <p:spPr>
          <a:xfrm>
            <a:off x="7965630" y="2299421"/>
            <a:ext cx="52418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response</a:t>
            </a:r>
          </a:p>
        </p:txBody>
      </p:sp>
      <p:pic>
        <p:nvPicPr>
          <p:cNvPr id="17" name="Snagit_SNG865">
            <a:extLst>
              <a:ext uri="{FF2B5EF4-FFF2-40B4-BE49-F238E27FC236}">
                <a16:creationId xmlns:a16="http://schemas.microsoft.com/office/drawing/2014/main" id="{D7F6C769-0F75-4407-BA11-975AF3DE5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768"/>
          <a:stretch/>
        </p:blipFill>
        <p:spPr>
          <a:xfrm>
            <a:off x="4806460" y="4065547"/>
            <a:ext cx="736404" cy="53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65">
            <a:extLst>
              <a:ext uri="{FF2B5EF4-FFF2-40B4-BE49-F238E27FC236}">
                <a16:creationId xmlns:a16="http://schemas.microsoft.com/office/drawing/2014/main" id="{EF17697E-1D27-4CE7-B93B-0007EC35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60" y="4070039"/>
            <a:ext cx="736404" cy="81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05427E1-EB24-4DE0-AB83-FFDF681F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B204-81ED-445B-A908-D0953FBB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waiting for one or more asynchronous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FE16-BA35-4717-A51A-C51DBEFB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2216"/>
            <a:ext cx="6623999" cy="3780000"/>
          </a:xfrm>
        </p:spPr>
        <p:txBody>
          <a:bodyPr/>
          <a:lstStyle/>
          <a:p>
            <a:r>
              <a:rPr lang="en-US" dirty="0"/>
              <a:t>A function is declared to be asynchronous using the </a:t>
            </a:r>
            <a:r>
              <a:rPr lang="en-US" b="1" dirty="0"/>
              <a:t>async</a:t>
            </a:r>
            <a:r>
              <a:rPr lang="en-US" dirty="0"/>
              <a:t> keyword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result of an asynchronous function is an object of type Promise</a:t>
            </a:r>
          </a:p>
          <a:p>
            <a:pPr lvl="1"/>
            <a:r>
              <a:rPr lang="en-US" dirty="0"/>
              <a:t>in order to get the actual value – the Promise must be “resolved”</a:t>
            </a:r>
          </a:p>
          <a:p>
            <a:pPr lvl="1"/>
            <a:r>
              <a:rPr lang="en-US" dirty="0"/>
              <a:t>this can be waited for using the keyword </a:t>
            </a:r>
            <a:r>
              <a:rPr lang="en-US" b="1" dirty="0"/>
              <a:t>await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lvl="1"/>
            <a:endParaRPr lang="en-US" b="1" dirty="0"/>
          </a:p>
          <a:p>
            <a:r>
              <a:rPr lang="en-US" sz="1400" dirty="0"/>
              <a:t>Alternatively – especially when multiple asynchronous results are waited for at the same time – we can use </a:t>
            </a:r>
            <a:r>
              <a:rPr lang="en-US" sz="1400" dirty="0" err="1"/>
              <a:t>Promise.then</a:t>
            </a:r>
            <a:r>
              <a:rPr lang="en-US" sz="1400" dirty="0"/>
              <a:t>( &lt;callback function&gt;) or </a:t>
            </a:r>
            <a:r>
              <a:rPr lang="en-US" sz="1400" dirty="0" err="1"/>
              <a:t>Promise.all</a:t>
            </a:r>
            <a:r>
              <a:rPr lang="en-US" sz="1400" dirty="0"/>
              <a:t>( &lt;callback function&gt;) to wait for Promise results to come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3D668-08CF-4D63-B25B-CEB01978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97C8CAD-FDCD-4E80-B034-E390F0825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919AE000-3AAF-4E8A-8F07-78C2C501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5" y="1170332"/>
            <a:ext cx="6949440" cy="6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C6AE1-58A4-48FB-A7A9-19EDB1D2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" y="2840286"/>
            <a:ext cx="8893908" cy="12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7238F-9CCE-4CAF-8488-157771F1F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068" y="2494968"/>
            <a:ext cx="3993226" cy="65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6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nl-NL" dirty="0"/>
          </a:p>
          <a:p>
            <a:pPr lvl="1"/>
            <a:r>
              <a:rPr lang="nl-NL" dirty="0" err="1"/>
              <a:t>fast</a:t>
            </a:r>
            <a:r>
              <a:rPr lang="nl-NL" dirty="0"/>
              <a:t>, </a:t>
            </a:r>
            <a:r>
              <a:rPr lang="nl-NL" dirty="0" err="1"/>
              <a:t>scalable</a:t>
            </a:r>
            <a:r>
              <a:rPr lang="nl-NL" dirty="0"/>
              <a:t>, 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deploy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19" y="1860004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5038D14-B780-4C3D-B1FF-7BED00FC2B8F}"/>
              </a:ext>
            </a:extLst>
          </p:cNvPr>
          <p:cNvSpPr/>
          <p:nvPr/>
        </p:nvSpPr>
        <p:spPr>
          <a:xfrm>
            <a:off x="5782619" y="1716004"/>
            <a:ext cx="1786264" cy="797408"/>
          </a:xfrm>
          <a:prstGeom prst="wedgeRectCallout">
            <a:avLst>
              <a:gd name="adj1" fmla="val -119007"/>
              <a:gd name="adj2" fmla="val 93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define the function that handles each HTTP </a:t>
            </a:r>
            <a:r>
              <a:rPr lang="en-US" sz="1100" b="1" dirty="0"/>
              <a:t>req</a:t>
            </a:r>
            <a:r>
              <a:rPr lang="en-US" sz="1100" dirty="0"/>
              <a:t>uest and prepares the </a:t>
            </a:r>
            <a:r>
              <a:rPr lang="en-US" sz="1100" b="1" dirty="0"/>
              <a:t>res</a:t>
            </a:r>
            <a:r>
              <a:rPr lang="en-US" sz="1100" dirty="0"/>
              <a:t>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B5D25-B639-48AC-AD3D-80CDF166786D}"/>
              </a:ext>
            </a:extLst>
          </p:cNvPr>
          <p:cNvSpPr/>
          <p:nvPr/>
        </p:nvSpPr>
        <p:spPr>
          <a:xfrm>
            <a:off x="1143000" y="2933700"/>
            <a:ext cx="6629400" cy="134874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029EE31-9347-45E8-99D2-4ACCE833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E578-778C-40E5-AC7C-45395940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and Node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8172-8D38-4D8C-B2DD-E54672879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(or </a:t>
            </a:r>
            <a:r>
              <a:rPr lang="en-US" dirty="0" err="1"/>
              <a:t>gRPC</a:t>
            </a:r>
            <a:r>
              <a:rPr lang="en-US" dirty="0"/>
              <a:t>) with </a:t>
            </a:r>
            <a:r>
              <a:rPr lang="en-US" dirty="0" err="1"/>
              <a:t>Dapr</a:t>
            </a:r>
            <a:r>
              <a:rPr lang="en-US" dirty="0"/>
              <a:t> </a:t>
            </a:r>
            <a:r>
              <a:rPr lang="en-US" dirty="0" err="1"/>
              <a:t>SideCar</a:t>
            </a:r>
            <a:endParaRPr lang="en-US" dirty="0"/>
          </a:p>
          <a:p>
            <a:pPr lvl="1"/>
            <a:r>
              <a:rPr lang="en-US" dirty="0"/>
              <a:t>easier yet: Node SDK for </a:t>
            </a:r>
            <a:r>
              <a:rPr lang="en-US" dirty="0" err="1"/>
              <a:t>Dapr</a:t>
            </a:r>
            <a:endParaRPr lang="en-US" dirty="0"/>
          </a:p>
          <a:p>
            <a:r>
              <a:rPr lang="en-US" dirty="0"/>
              <a:t>Leverage </a:t>
            </a:r>
            <a:r>
              <a:rPr lang="en-US" dirty="0" err="1"/>
              <a:t>Dapr</a:t>
            </a:r>
            <a:r>
              <a:rPr lang="en-US" dirty="0"/>
              <a:t> and its building blocks for</a:t>
            </a:r>
          </a:p>
          <a:p>
            <a:pPr lvl="1"/>
            <a:r>
              <a:rPr lang="en-US" b="1" dirty="0"/>
              <a:t>simple state management</a:t>
            </a:r>
          </a:p>
          <a:p>
            <a:pPr lvl="1"/>
            <a:r>
              <a:rPr lang="en-US" b="1" dirty="0"/>
              <a:t>simple publication of messages</a:t>
            </a:r>
          </a:p>
          <a:p>
            <a:pPr lvl="1"/>
            <a:r>
              <a:rPr lang="en-US" b="1" dirty="0"/>
              <a:t>subscription to incoming messages</a:t>
            </a:r>
          </a:p>
          <a:p>
            <a:pPr lvl="1"/>
            <a:r>
              <a:rPr lang="en-US" dirty="0"/>
              <a:t>retrieving secrets</a:t>
            </a:r>
          </a:p>
          <a:p>
            <a:pPr lvl="1"/>
            <a:r>
              <a:rPr lang="en-US" dirty="0"/>
              <a:t>retrieving configuration data</a:t>
            </a:r>
          </a:p>
          <a:p>
            <a:pPr lvl="1"/>
            <a:r>
              <a:rPr lang="en-US" dirty="0"/>
              <a:t>invoking external services (database, message broker, store, API)</a:t>
            </a:r>
          </a:p>
          <a:p>
            <a:pPr lvl="1"/>
            <a:r>
              <a:rPr lang="en-US" dirty="0"/>
              <a:t>register as listener to inbound requests and messages for external services</a:t>
            </a:r>
          </a:p>
          <a:p>
            <a:pPr lvl="1"/>
            <a:r>
              <a:rPr lang="en-US" b="1" dirty="0"/>
              <a:t>decoupled interaction between microservices – implemented in potentially very different languages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55712-743A-4E95-A5DF-102C9573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80763-0A22-4825-A237-24D6D3EE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98" y="1558502"/>
            <a:ext cx="1461807" cy="999471"/>
          </a:xfrm>
          <a:prstGeom prst="rect">
            <a:avLst/>
          </a:prstGeom>
          <a:noFill/>
        </p:spPr>
      </p:pic>
      <p:pic>
        <p:nvPicPr>
          <p:cNvPr id="6" name="Picture 4" descr="Logos and Graphics | Node.js">
            <a:extLst>
              <a:ext uri="{FF2B5EF4-FFF2-40B4-BE49-F238E27FC236}">
                <a16:creationId xmlns:a16="http://schemas.microsoft.com/office/drawing/2014/main" id="{67E13C86-71B9-4F52-9051-9BFAE51BF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2" y="1695703"/>
            <a:ext cx="1133700" cy="6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C007D8-5B9A-4C11-8C14-04A6987B4F0F}"/>
              </a:ext>
            </a:extLst>
          </p:cNvPr>
          <p:cNvCxnSpPr>
            <a:cxnSpLocks/>
          </p:cNvCxnSpPr>
          <p:nvPr/>
        </p:nvCxnSpPr>
        <p:spPr>
          <a:xfrm>
            <a:off x="6125675" y="2143911"/>
            <a:ext cx="410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6DA7D90-8C31-4DDA-A265-9CB893D9EB7F}"/>
              </a:ext>
            </a:extLst>
          </p:cNvPr>
          <p:cNvSpPr/>
          <p:nvPr/>
        </p:nvSpPr>
        <p:spPr>
          <a:xfrm>
            <a:off x="5130920" y="2210456"/>
            <a:ext cx="221124" cy="279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51B80-6C3F-4BB3-951D-F50BC47FE9B9}"/>
              </a:ext>
            </a:extLst>
          </p:cNvPr>
          <p:cNvSpPr txBox="1"/>
          <p:nvPr/>
        </p:nvSpPr>
        <p:spPr>
          <a:xfrm>
            <a:off x="4750350" y="2494681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A4A69-7B08-4B04-94C5-31101072983B}"/>
              </a:ext>
            </a:extLst>
          </p:cNvPr>
          <p:cNvSpPr/>
          <p:nvPr/>
        </p:nvSpPr>
        <p:spPr>
          <a:xfrm>
            <a:off x="6567700" y="1368002"/>
            <a:ext cx="1644683" cy="13905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AE4AD-5DAF-4441-B9AD-28BC3E5F097D}"/>
              </a:ext>
            </a:extLst>
          </p:cNvPr>
          <p:cNvSpPr txBox="1"/>
          <p:nvPr/>
        </p:nvSpPr>
        <p:spPr>
          <a:xfrm>
            <a:off x="6452284" y="2779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86BA9A-54C3-482A-B60F-1B3BFFCB67D4}"/>
              </a:ext>
            </a:extLst>
          </p:cNvPr>
          <p:cNvSpPr/>
          <p:nvPr/>
        </p:nvSpPr>
        <p:spPr>
          <a:xfrm>
            <a:off x="4670743" y="1381203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E960DC0-B70C-4BAC-89D6-401EFA9D9CB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445837" y="1573228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C460B09-683A-4641-907F-7A8B9855938A}"/>
              </a:ext>
            </a:extLst>
          </p:cNvPr>
          <p:cNvSpPr/>
          <p:nvPr/>
        </p:nvSpPr>
        <p:spPr>
          <a:xfrm>
            <a:off x="7390040" y="252905"/>
            <a:ext cx="1316298" cy="4349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BA6DA4-346C-4E07-8169-C5A575BD2346}"/>
              </a:ext>
            </a:extLst>
          </p:cNvPr>
          <p:cNvGrpSpPr/>
          <p:nvPr/>
        </p:nvGrpSpPr>
        <p:grpSpPr>
          <a:xfrm>
            <a:off x="7778995" y="176569"/>
            <a:ext cx="1012803" cy="822654"/>
            <a:chOff x="6010264" y="686824"/>
            <a:chExt cx="5838295" cy="567123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F97031C-CE06-451D-AEB0-62FE679CC5C3}"/>
                </a:ext>
              </a:extLst>
            </p:cNvPr>
            <p:cNvGrpSpPr/>
            <p:nvPr/>
          </p:nvGrpSpPr>
          <p:grpSpPr>
            <a:xfrm>
              <a:off x="6010264" y="1018040"/>
              <a:ext cx="826028" cy="5103924"/>
              <a:chOff x="6010264" y="1018040"/>
              <a:chExt cx="826028" cy="5103924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C70AA2DA-0AFA-4B9A-8EEE-BA140FB718EF}"/>
                  </a:ext>
                </a:extLst>
              </p:cNvPr>
              <p:cNvCxnSpPr>
                <a:cxnSpLocks/>
                <a:endCxn id="42" idx="1"/>
              </p:cNvCxnSpPr>
              <p:nvPr/>
            </p:nvCxnSpPr>
            <p:spPr>
              <a:xfrm>
                <a:off x="6010264" y="2319476"/>
                <a:ext cx="826028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Rectangle 28">
                <a:extLst>
                  <a:ext uri="{FF2B5EF4-FFF2-40B4-BE49-F238E27FC236}">
                    <a16:creationId xmlns:a16="http://schemas.microsoft.com/office/drawing/2014/main" id="{6A682EC3-8F63-44EC-B351-7C063673155E}"/>
                  </a:ext>
                </a:extLst>
              </p:cNvPr>
              <p:cNvSpPr/>
              <p:nvPr/>
            </p:nvSpPr>
            <p:spPr bwMode="auto">
              <a:xfrm rot="5400000">
                <a:off x="3993530" y="3169427"/>
                <a:ext cx="4833243" cy="799774"/>
              </a:xfrm>
              <a:custGeom>
                <a:avLst/>
                <a:gdLst>
                  <a:gd name="connsiteX0" fmla="*/ 0 w 4891229"/>
                  <a:gd name="connsiteY0" fmla="*/ 0 h 2229188"/>
                  <a:gd name="connsiteX1" fmla="*/ 4891229 w 4891229"/>
                  <a:gd name="connsiteY1" fmla="*/ 0 h 2229188"/>
                  <a:gd name="connsiteX2" fmla="*/ 4891229 w 4891229"/>
                  <a:gd name="connsiteY2" fmla="*/ 2229188 h 2229188"/>
                  <a:gd name="connsiteX3" fmla="*/ 0 w 4891229"/>
                  <a:gd name="connsiteY3" fmla="*/ 2229188 h 2229188"/>
                  <a:gd name="connsiteX4" fmla="*/ 0 w 4891229"/>
                  <a:gd name="connsiteY4" fmla="*/ 0 h 2229188"/>
                  <a:gd name="connsiteX0" fmla="*/ 4891229 w 4982669"/>
                  <a:gd name="connsiteY0" fmla="*/ 0 h 2229188"/>
                  <a:gd name="connsiteX1" fmla="*/ 4891229 w 4982669"/>
                  <a:gd name="connsiteY1" fmla="*/ 2229188 h 2229188"/>
                  <a:gd name="connsiteX2" fmla="*/ 0 w 4982669"/>
                  <a:gd name="connsiteY2" fmla="*/ 2229188 h 2229188"/>
                  <a:gd name="connsiteX3" fmla="*/ 0 w 4982669"/>
                  <a:gd name="connsiteY3" fmla="*/ 0 h 2229188"/>
                  <a:gd name="connsiteX4" fmla="*/ 4982669 w 4982669"/>
                  <a:gd name="connsiteY4" fmla="*/ 91440 h 2229188"/>
                  <a:gd name="connsiteX0" fmla="*/ 4891229 w 4891229"/>
                  <a:gd name="connsiteY0" fmla="*/ 0 h 2229188"/>
                  <a:gd name="connsiteX1" fmla="*/ 4891229 w 4891229"/>
                  <a:gd name="connsiteY1" fmla="*/ 2229188 h 2229188"/>
                  <a:gd name="connsiteX2" fmla="*/ 0 w 4891229"/>
                  <a:gd name="connsiteY2" fmla="*/ 2229188 h 2229188"/>
                  <a:gd name="connsiteX3" fmla="*/ 0 w 4891229"/>
                  <a:gd name="connsiteY3" fmla="*/ 0 h 222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1229" h="2229188">
                    <a:moveTo>
                      <a:pt x="4891229" y="0"/>
                    </a:moveTo>
                    <a:lnTo>
                      <a:pt x="4891229" y="2229188"/>
                    </a:lnTo>
                    <a:lnTo>
                      <a:pt x="0" y="2229188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9602544B-B4D2-4B99-BF48-BD511B2BD4DF}"/>
                  </a:ext>
                </a:extLst>
              </p:cNvPr>
              <p:cNvCxnSpPr>
                <a:cxnSpLocks/>
                <a:endCxn id="90" idx="1"/>
              </p:cNvCxnSpPr>
              <p:nvPr/>
            </p:nvCxnSpPr>
            <p:spPr>
              <a:xfrm>
                <a:off x="6010264" y="3522440"/>
                <a:ext cx="801244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14E2B3C-78E8-4B22-B162-D21CFFA4E45D}"/>
                  </a:ext>
                </a:extLst>
              </p:cNvPr>
              <p:cNvCxnSpPr>
                <a:cxnSpLocks/>
                <a:endCxn id="58" idx="1"/>
              </p:cNvCxnSpPr>
              <p:nvPr/>
            </p:nvCxnSpPr>
            <p:spPr>
              <a:xfrm>
                <a:off x="6010264" y="4725404"/>
                <a:ext cx="801245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226DD2C-5751-4A13-A2A3-E83B696DECFF}"/>
                  </a:ext>
                </a:extLst>
              </p:cNvPr>
              <p:cNvGrpSpPr/>
              <p:nvPr/>
            </p:nvGrpSpPr>
            <p:grpSpPr>
              <a:xfrm>
                <a:off x="6315880" y="1018040"/>
                <a:ext cx="248285" cy="269304"/>
                <a:chOff x="6207667" y="1018040"/>
                <a:chExt cx="248285" cy="269304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A7ADBCF4-6998-44AB-84B9-9AE19990A352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0B3697B0-387B-459A-8245-AA328DCDE1BB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2F67FB16-9F68-4E02-A667-4D240F8E48D6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C851A75-4358-414B-A038-833880E22A48}"/>
                  </a:ext>
                </a:extLst>
              </p:cNvPr>
              <p:cNvGrpSpPr/>
              <p:nvPr/>
            </p:nvGrpSpPr>
            <p:grpSpPr>
              <a:xfrm>
                <a:off x="6313706" y="2189351"/>
                <a:ext cx="248285" cy="269304"/>
                <a:chOff x="6207667" y="1018040"/>
                <a:chExt cx="248285" cy="26930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18E6506D-FDB4-440E-AC62-5A213F8DE8C2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4596B3EF-C856-458A-937E-9DFAA3FF16FA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FF1C6A1-EB08-4B3C-88A6-324085BFE0E7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2B3C185-D29E-40A1-A622-5F528FF35AD6}"/>
                  </a:ext>
                </a:extLst>
              </p:cNvPr>
              <p:cNvGrpSpPr/>
              <p:nvPr/>
            </p:nvGrpSpPr>
            <p:grpSpPr>
              <a:xfrm>
                <a:off x="6311583" y="3387788"/>
                <a:ext cx="248285" cy="269304"/>
                <a:chOff x="6207667" y="1018040"/>
                <a:chExt cx="248285" cy="269304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DF12AC6-BE07-4B74-B51A-6071AD0C7CF0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C95DA0FF-F22D-4C0A-A6AA-A76C7253C197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105D585-3CAC-4831-A263-DB7C96566252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85FC3CD-DAEB-40AF-BB04-5122B8668064}"/>
                  </a:ext>
                </a:extLst>
              </p:cNvPr>
              <p:cNvGrpSpPr/>
              <p:nvPr/>
            </p:nvGrpSpPr>
            <p:grpSpPr>
              <a:xfrm>
                <a:off x="6310200" y="4589118"/>
                <a:ext cx="248285" cy="269304"/>
                <a:chOff x="6207667" y="1018040"/>
                <a:chExt cx="248285" cy="26930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B13B44D8-0D50-40CA-9D6B-4EFC73131046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FBF8319-505E-45B4-BF6F-E42A069326C8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6F0927C9-91F4-4C81-86C9-7E346A68AE83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8361D46-BC5C-47EB-A8B3-1A9314CD6E01}"/>
                  </a:ext>
                </a:extLst>
              </p:cNvPr>
              <p:cNvGrpSpPr/>
              <p:nvPr/>
            </p:nvGrpSpPr>
            <p:grpSpPr>
              <a:xfrm>
                <a:off x="6320708" y="5852660"/>
                <a:ext cx="248285" cy="269304"/>
                <a:chOff x="6207667" y="1018040"/>
                <a:chExt cx="248285" cy="26930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63CAE01-8EDD-4496-8CA5-5A5EAD791A9B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B6E7F510-1C18-4999-8CAF-5648148DE0CC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70AB1E02-4CFA-464C-9961-E8C58278DEA9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D54F21-C9FD-4FF7-B0AF-69D34F9B21AA}"/>
                </a:ext>
              </a:extLst>
            </p:cNvPr>
            <p:cNvGrpSpPr/>
            <p:nvPr/>
          </p:nvGrpSpPr>
          <p:grpSpPr>
            <a:xfrm>
              <a:off x="6836292" y="5498679"/>
              <a:ext cx="5012267" cy="859376"/>
              <a:chOff x="6836292" y="5498679"/>
              <a:chExt cx="5012267" cy="859376"/>
            </a:xfrm>
          </p:grpSpPr>
          <p:sp>
            <p:nvSpPr>
              <p:cNvPr id="107" name="Rounded Rectangle 5">
                <a:extLst>
                  <a:ext uri="{FF2B5EF4-FFF2-40B4-BE49-F238E27FC236}">
                    <a16:creationId xmlns:a16="http://schemas.microsoft.com/office/drawing/2014/main" id="{C96C6F96-5156-42A1-8A5C-A60F8BC3C9DB}"/>
                  </a:ext>
                </a:extLst>
              </p:cNvPr>
              <p:cNvSpPr/>
              <p:nvPr/>
            </p:nvSpPr>
            <p:spPr bwMode="auto">
              <a:xfrm>
                <a:off x="6836292" y="5498679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Observability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E7F5709-10AE-4AD4-B975-CBE88D58D36E}"/>
                  </a:ext>
                </a:extLst>
              </p:cNvPr>
              <p:cNvGrpSpPr/>
              <p:nvPr/>
            </p:nvGrpSpPr>
            <p:grpSpPr>
              <a:xfrm>
                <a:off x="9022397" y="5678454"/>
                <a:ext cx="384006" cy="505203"/>
                <a:chOff x="8955722" y="5656229"/>
                <a:chExt cx="384006" cy="505203"/>
              </a:xfrm>
            </p:grpSpPr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B55CCA13-749E-4B79-BD96-156DD5ED82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5722" y="5656229"/>
                  <a:ext cx="384006" cy="380666"/>
                </a:xfrm>
                <a:prstGeom prst="rect">
                  <a:avLst/>
                </a:prstGeom>
              </p:spPr>
            </p:pic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7CE8006-0D03-49C8-A879-88B53A5C0980}"/>
                    </a:ext>
                  </a:extLst>
                </p:cNvPr>
                <p:cNvSpPr txBox="1"/>
                <p:nvPr/>
              </p:nvSpPr>
              <p:spPr>
                <a:xfrm>
                  <a:off x="8958297" y="6055344"/>
                  <a:ext cx="378864" cy="106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Prometheus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9EF3CFD-E167-453C-A7C8-E0C14066E1DF}"/>
                  </a:ext>
                </a:extLst>
              </p:cNvPr>
              <p:cNvGrpSpPr/>
              <p:nvPr/>
            </p:nvGrpSpPr>
            <p:grpSpPr>
              <a:xfrm>
                <a:off x="9813976" y="5675078"/>
                <a:ext cx="384006" cy="508802"/>
                <a:chOff x="9856148" y="5652853"/>
                <a:chExt cx="384006" cy="508802"/>
              </a:xfrm>
            </p:grpSpPr>
            <p:pic>
              <p:nvPicPr>
                <p:cNvPr id="116" name="Graphic 115">
                  <a:extLst>
                    <a:ext uri="{FF2B5EF4-FFF2-40B4-BE49-F238E27FC236}">
                      <a16:creationId xmlns:a16="http://schemas.microsoft.com/office/drawing/2014/main" id="{158309FD-A0E5-415E-8840-4AF6FBFB23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9856148" y="5652853"/>
                  <a:ext cx="384006" cy="384006"/>
                </a:xfrm>
                <a:prstGeom prst="rect">
                  <a:avLst/>
                </a:prstGeom>
              </p:spPr>
            </p:pic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51287F8-C9D5-481F-9DC8-4443CE02C172}"/>
                    </a:ext>
                  </a:extLst>
                </p:cNvPr>
                <p:cNvSpPr txBox="1"/>
                <p:nvPr/>
              </p:nvSpPr>
              <p:spPr>
                <a:xfrm>
                  <a:off x="9867958" y="6055565"/>
                  <a:ext cx="360386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AppInsights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9784A2B7-70BF-44C8-8C8F-001B9A6D737F}"/>
                  </a:ext>
                </a:extLst>
              </p:cNvPr>
              <p:cNvGrpSpPr/>
              <p:nvPr/>
            </p:nvGrpSpPr>
            <p:grpSpPr>
              <a:xfrm>
                <a:off x="11293692" y="5719432"/>
                <a:ext cx="339654" cy="455832"/>
                <a:chOff x="11227017" y="5697207"/>
                <a:chExt cx="339654" cy="455832"/>
              </a:xfrm>
            </p:grpSpPr>
            <p:pic>
              <p:nvPicPr>
                <p:cNvPr id="114" name="Picture 6" descr="See the source image">
                  <a:extLst>
                    <a:ext uri="{FF2B5EF4-FFF2-40B4-BE49-F238E27FC236}">
                      <a16:creationId xmlns:a16="http://schemas.microsoft.com/office/drawing/2014/main" id="{E0C51FF9-F85B-4F79-BAD8-B55027FAB3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27017" y="5697207"/>
                  <a:ext cx="339654" cy="339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7D140D4-28A6-4CA9-8D2F-6DB0D2257071}"/>
                    </a:ext>
                  </a:extLst>
                </p:cNvPr>
                <p:cNvSpPr txBox="1"/>
                <p:nvPr/>
              </p:nvSpPr>
              <p:spPr>
                <a:xfrm>
                  <a:off x="11290582" y="6046950"/>
                  <a:ext cx="212536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Jaeger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02FE2DA-0875-4591-86E7-345F2BC59773}"/>
                  </a:ext>
                </a:extLst>
              </p:cNvPr>
              <p:cNvGrpSpPr/>
              <p:nvPr/>
            </p:nvGrpSpPr>
            <p:grpSpPr>
              <a:xfrm>
                <a:off x="10517833" y="5752900"/>
                <a:ext cx="543730" cy="420345"/>
                <a:chOff x="10458391" y="5730675"/>
                <a:chExt cx="543730" cy="420345"/>
              </a:xfrm>
            </p:grpSpPr>
            <p:pic>
              <p:nvPicPr>
                <p:cNvPr id="112" name="Picture 16" descr="Image result for Zipkin logo">
                  <a:extLst>
                    <a:ext uri="{FF2B5EF4-FFF2-40B4-BE49-F238E27FC236}">
                      <a16:creationId xmlns:a16="http://schemas.microsoft.com/office/drawing/2014/main" id="{13D6B791-4030-42FC-9C41-76A57C5F16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58391" y="5730675"/>
                  <a:ext cx="543730" cy="2439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528418A-3FCB-4F18-8FC6-AA8951DCF1BE}"/>
                    </a:ext>
                  </a:extLst>
                </p:cNvPr>
                <p:cNvSpPr txBox="1"/>
                <p:nvPr/>
              </p:nvSpPr>
              <p:spPr>
                <a:xfrm>
                  <a:off x="10633234" y="6044931"/>
                  <a:ext cx="194050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Zipkin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AC93092-64CC-46E0-86BD-58A058A7173A}"/>
                </a:ext>
              </a:extLst>
            </p:cNvPr>
            <p:cNvGrpSpPr/>
            <p:nvPr/>
          </p:nvGrpSpPr>
          <p:grpSpPr>
            <a:xfrm>
              <a:off x="6811508" y="3092752"/>
              <a:ext cx="5012267" cy="859376"/>
              <a:chOff x="6811508" y="3092752"/>
              <a:chExt cx="5012267" cy="859376"/>
            </a:xfrm>
          </p:grpSpPr>
          <p:sp>
            <p:nvSpPr>
              <p:cNvPr id="90" name="Rounded Rectangle 5">
                <a:extLst>
                  <a:ext uri="{FF2B5EF4-FFF2-40B4-BE49-F238E27FC236}">
                    <a16:creationId xmlns:a16="http://schemas.microsoft.com/office/drawing/2014/main" id="{B5098C10-D545-4B0F-8188-1091C205F88C}"/>
                  </a:ext>
                </a:extLst>
              </p:cNvPr>
              <p:cNvSpPr/>
              <p:nvPr/>
            </p:nvSpPr>
            <p:spPr bwMode="auto">
              <a:xfrm>
                <a:off x="6811508" y="3092752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Bindings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>
                    <a:solidFill>
                      <a:schemeClr val="bg1"/>
                    </a:solidFill>
                    <a:latin typeface="Segoe UI Semibold"/>
                  </a:rPr>
                  <a:t>&amp; Triggers</a:t>
                </a:r>
                <a:endPara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921A2B7-C03C-4DF4-9570-AFF6E8F25E7E}"/>
                  </a:ext>
                </a:extLst>
              </p:cNvPr>
              <p:cNvGrpSpPr/>
              <p:nvPr/>
            </p:nvGrpSpPr>
            <p:grpSpPr>
              <a:xfrm>
                <a:off x="8620045" y="3226954"/>
                <a:ext cx="2880069" cy="596537"/>
                <a:chOff x="8620045" y="3226954"/>
                <a:chExt cx="2880069" cy="596537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D4084432-3D5F-407E-A073-4FBE0AC7308A}"/>
                    </a:ext>
                  </a:extLst>
                </p:cNvPr>
                <p:cNvGrpSpPr/>
                <p:nvPr/>
              </p:nvGrpSpPr>
              <p:grpSpPr>
                <a:xfrm>
                  <a:off x="9956619" y="3226954"/>
                  <a:ext cx="352382" cy="596277"/>
                  <a:chOff x="11192077" y="3284711"/>
                  <a:chExt cx="352382" cy="596277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68C2DB91-B60F-4B17-A01B-A6BFAFA338A9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8148" y="3668809"/>
                    <a:ext cx="240252" cy="2121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GCP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A818D4D-801A-4B4F-88C0-D66D5DEB90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1192077" y="3284711"/>
                    <a:ext cx="352382" cy="3523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B090AF13-E282-4CDD-9DA2-81DB6E0B3435}"/>
                    </a:ext>
                  </a:extLst>
                </p:cNvPr>
                <p:cNvGrpSpPr/>
                <p:nvPr/>
              </p:nvGrpSpPr>
              <p:grpSpPr>
                <a:xfrm>
                  <a:off x="8620045" y="3239575"/>
                  <a:ext cx="332230" cy="583916"/>
                  <a:chOff x="10569145" y="3297073"/>
                  <a:chExt cx="332230" cy="583916"/>
                </a:xfrm>
              </p:grpSpPr>
              <p:pic>
                <p:nvPicPr>
                  <p:cNvPr id="103" name="Picture 140">
                    <a:extLst>
                      <a:ext uri="{FF2B5EF4-FFF2-40B4-BE49-F238E27FC236}">
                        <a16:creationId xmlns:a16="http://schemas.microsoft.com/office/drawing/2014/main" id="{E6CBA301-E202-4DF0-BB22-6DF4D48724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rcRect/>
                  <a:stretch/>
                </p:blipFill>
                <p:spPr>
                  <a:xfrm>
                    <a:off x="10569145" y="3297073"/>
                    <a:ext cx="332230" cy="332230"/>
                  </a:xfrm>
                  <a:prstGeom prst="rect">
                    <a:avLst/>
                  </a:prstGeom>
                </p:spPr>
              </p:pic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66FD9BE8-E181-4622-8B82-7023BCD0F6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52096" y="3668810"/>
                    <a:ext cx="166328" cy="2121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AWS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S3</a:t>
                    </a: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14E77A6-6F18-4D26-948A-7411B1358EF7}"/>
                    </a:ext>
                  </a:extLst>
                </p:cNvPr>
                <p:cNvGrpSpPr/>
                <p:nvPr/>
              </p:nvGrpSpPr>
              <p:grpSpPr>
                <a:xfrm>
                  <a:off x="11289353" y="3251345"/>
                  <a:ext cx="210761" cy="549885"/>
                  <a:chOff x="10037286" y="3278059"/>
                  <a:chExt cx="210761" cy="549885"/>
                </a:xfrm>
              </p:grpSpPr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10C0874-E1A2-4A83-BF92-45CAA0261687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4885" y="3721855"/>
                    <a:ext cx="175575" cy="1060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Kafka</a:t>
                    </a:r>
                  </a:p>
                </p:txBody>
              </p:sp>
              <p:pic>
                <p:nvPicPr>
                  <p:cNvPr id="102" name="Picture 101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EDE00451-27B8-4615-865A-71EAE68115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7286" y="3278059"/>
                    <a:ext cx="210761" cy="34213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13A73E5A-7685-4FDD-A7C5-D3988D99FB5B}"/>
                    </a:ext>
                  </a:extLst>
                </p:cNvPr>
                <p:cNvGrpSpPr/>
                <p:nvPr/>
              </p:nvGrpSpPr>
              <p:grpSpPr>
                <a:xfrm>
                  <a:off x="9286139" y="3231132"/>
                  <a:ext cx="332652" cy="584594"/>
                  <a:chOff x="9418110" y="3296398"/>
                  <a:chExt cx="332652" cy="584594"/>
                </a:xfrm>
              </p:grpSpPr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8BB2C69-3E77-42D2-9423-A34E0E696E75}"/>
                      </a:ext>
                    </a:extLst>
                  </p:cNvPr>
                  <p:cNvSpPr txBox="1"/>
                  <p:nvPr/>
                </p:nvSpPr>
                <p:spPr>
                  <a:xfrm>
                    <a:off x="9464315" y="3668815"/>
                    <a:ext cx="240255" cy="21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Azure 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  <p:pic>
                <p:nvPicPr>
                  <p:cNvPr id="100" name="Graphic 99">
                    <a:extLst>
                      <a:ext uri="{FF2B5EF4-FFF2-40B4-BE49-F238E27FC236}">
                        <a16:creationId xmlns:a16="http://schemas.microsoft.com/office/drawing/2014/main" id="{02424498-20BA-4733-8543-D7B701D0A9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rcRect/>
                  <a:stretch/>
                </p:blipFill>
                <p:spPr>
                  <a:xfrm>
                    <a:off x="9418110" y="3296398"/>
                    <a:ext cx="332652" cy="3326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22A831D-D601-47AE-862B-41CB39E7C7A9}"/>
                    </a:ext>
                  </a:extLst>
                </p:cNvPr>
                <p:cNvGrpSpPr/>
                <p:nvPr/>
              </p:nvGrpSpPr>
              <p:grpSpPr>
                <a:xfrm>
                  <a:off x="10568255" y="3256851"/>
                  <a:ext cx="442189" cy="530361"/>
                  <a:chOff x="8698105" y="3297585"/>
                  <a:chExt cx="442189" cy="530361"/>
                </a:xfrm>
              </p:grpSpPr>
              <p:pic>
                <p:nvPicPr>
                  <p:cNvPr id="97" name="Picture 6">
                    <a:extLst>
                      <a:ext uri="{FF2B5EF4-FFF2-40B4-BE49-F238E27FC236}">
                        <a16:creationId xmlns:a16="http://schemas.microsoft.com/office/drawing/2014/main" id="{E87F3410-65C0-47DD-9319-248C14951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8698105" y="3297585"/>
                    <a:ext cx="442189" cy="3314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946F81F7-E005-438F-9C71-A68078149B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180" y="3721857"/>
                    <a:ext cx="194050" cy="1060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Twilio</a:t>
                    </a: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5800FB-B447-422E-A140-AA02DC4692F3}"/>
                </a:ext>
              </a:extLst>
            </p:cNvPr>
            <p:cNvGrpSpPr/>
            <p:nvPr/>
          </p:nvGrpSpPr>
          <p:grpSpPr>
            <a:xfrm>
              <a:off x="6836292" y="686824"/>
              <a:ext cx="5012267" cy="859376"/>
              <a:chOff x="6836292" y="686824"/>
              <a:chExt cx="5012267" cy="859376"/>
            </a:xfrm>
          </p:grpSpPr>
          <p:sp>
            <p:nvSpPr>
              <p:cNvPr id="74" name="Rounded Rectangle 5">
                <a:extLst>
                  <a:ext uri="{FF2B5EF4-FFF2-40B4-BE49-F238E27FC236}">
                    <a16:creationId xmlns:a16="http://schemas.microsoft.com/office/drawing/2014/main" id="{B5020FC6-D1A6-4F0E-9DAE-A5DE39B1C74C}"/>
                  </a:ext>
                </a:extLst>
              </p:cNvPr>
              <p:cNvSpPr/>
              <p:nvPr/>
            </p:nvSpPr>
            <p:spPr bwMode="auto">
              <a:xfrm>
                <a:off x="6836292" y="686824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Stores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C1A6C2E-EB63-499F-BC1E-47BEFC5C7686}"/>
                  </a:ext>
                </a:extLst>
              </p:cNvPr>
              <p:cNvGrpSpPr/>
              <p:nvPr/>
            </p:nvGrpSpPr>
            <p:grpSpPr>
              <a:xfrm>
                <a:off x="9974157" y="826412"/>
                <a:ext cx="317304" cy="531285"/>
                <a:chOff x="11061106" y="891566"/>
                <a:chExt cx="317304" cy="531285"/>
              </a:xfrm>
            </p:grpSpPr>
            <p:pic>
              <p:nvPicPr>
                <p:cNvPr id="88" name="Picture 4">
                  <a:extLst>
                    <a:ext uri="{FF2B5EF4-FFF2-40B4-BE49-F238E27FC236}">
                      <a16:creationId xmlns:a16="http://schemas.microsoft.com/office/drawing/2014/main" id="{C84E0F30-5CBE-4CAD-8C39-4D6745422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1061106" y="891566"/>
                  <a:ext cx="317304" cy="3617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8641791-657B-423D-8781-21BC07611D15}"/>
                    </a:ext>
                  </a:extLst>
                </p:cNvPr>
                <p:cNvSpPr txBox="1"/>
                <p:nvPr/>
              </p:nvSpPr>
              <p:spPr>
                <a:xfrm>
                  <a:off x="11081155" y="1316762"/>
                  <a:ext cx="277212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Firebase</a:t>
                  </a: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4889A5C-E35B-49B1-BC75-BC188C7E7C5E}"/>
                  </a:ext>
                </a:extLst>
              </p:cNvPr>
              <p:cNvGrpSpPr/>
              <p:nvPr/>
            </p:nvGrpSpPr>
            <p:grpSpPr>
              <a:xfrm>
                <a:off x="11218821" y="896990"/>
                <a:ext cx="351824" cy="465996"/>
                <a:chOff x="10410839" y="956855"/>
                <a:chExt cx="351824" cy="465996"/>
              </a:xfrm>
            </p:grpSpPr>
            <p:pic>
              <p:nvPicPr>
                <p:cNvPr id="86" name="Picture 12" descr="Image result for Cassandra Logo">
                  <a:extLst>
                    <a:ext uri="{FF2B5EF4-FFF2-40B4-BE49-F238E27FC236}">
                      <a16:creationId xmlns:a16="http://schemas.microsoft.com/office/drawing/2014/main" id="{E8AAA776-044F-4A49-804E-F0F04716D5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10839" y="956855"/>
                  <a:ext cx="351824" cy="2478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42633A1-F18D-4873-A4D0-712ED810EE38}"/>
                    </a:ext>
                  </a:extLst>
                </p:cNvPr>
                <p:cNvSpPr txBox="1"/>
                <p:nvPr/>
              </p:nvSpPr>
              <p:spPr>
                <a:xfrm>
                  <a:off x="10415800" y="1316762"/>
                  <a:ext cx="341897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Cassandra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13AAC1D-5E82-47C9-88A0-DCE01B52A7CE}"/>
                  </a:ext>
                </a:extLst>
              </p:cNvPr>
              <p:cNvGrpSpPr/>
              <p:nvPr/>
            </p:nvGrpSpPr>
            <p:grpSpPr>
              <a:xfrm>
                <a:off x="10628977" y="894032"/>
                <a:ext cx="320745" cy="468955"/>
                <a:chOff x="9821876" y="953897"/>
                <a:chExt cx="320745" cy="468955"/>
              </a:xfrm>
            </p:grpSpPr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7AB413F0-C888-402F-B461-EE984F094F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0AF4026-A6B6-4835-AF30-3A503B9B166E}"/>
                    </a:ext>
                  </a:extLst>
                </p:cNvPr>
                <p:cNvSpPr txBox="1"/>
                <p:nvPr/>
              </p:nvSpPr>
              <p:spPr>
                <a:xfrm>
                  <a:off x="9889840" y="1316762"/>
                  <a:ext cx="184811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F7EB23F-6C4E-4810-B03C-79B1D472D2DC}"/>
                  </a:ext>
                </a:extLst>
              </p:cNvPr>
              <p:cNvGrpSpPr/>
              <p:nvPr/>
            </p:nvGrpSpPr>
            <p:grpSpPr>
              <a:xfrm>
                <a:off x="9267656" y="832837"/>
                <a:ext cx="369620" cy="578219"/>
                <a:chOff x="9251119" y="897678"/>
                <a:chExt cx="369620" cy="578219"/>
              </a:xfrm>
            </p:grpSpPr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6D98FE15-A196-417E-A108-9C6DF11D6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0832" y="897678"/>
                  <a:ext cx="330190" cy="330190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74554F8-149A-4B01-9A28-4E3A59114AD7}"/>
                    </a:ext>
                  </a:extLst>
                </p:cNvPr>
                <p:cNvSpPr txBox="1"/>
                <p:nvPr/>
              </p:nvSpPr>
              <p:spPr>
                <a:xfrm>
                  <a:off x="9251119" y="1263719"/>
                  <a:ext cx="369620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CosmosDB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D28AD55-6F3C-44F5-822B-95EB51A88F42}"/>
                  </a:ext>
                </a:extLst>
              </p:cNvPr>
              <p:cNvGrpSpPr/>
              <p:nvPr/>
            </p:nvGrpSpPr>
            <p:grpSpPr>
              <a:xfrm>
                <a:off x="8601350" y="841797"/>
                <a:ext cx="369618" cy="575567"/>
                <a:chOff x="8585879" y="900329"/>
                <a:chExt cx="369618" cy="575567"/>
              </a:xfrm>
            </p:grpSpPr>
            <p:pic>
              <p:nvPicPr>
                <p:cNvPr id="80" name="Picture 114">
                  <a:extLst>
                    <a:ext uri="{FF2B5EF4-FFF2-40B4-BE49-F238E27FC236}">
                      <a16:creationId xmlns:a16="http://schemas.microsoft.com/office/drawing/2014/main" id="{520779E7-4140-4053-8D28-7DBDB9272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904218B-F277-4CEE-A6EC-46BE63BFF093}"/>
                    </a:ext>
                  </a:extLst>
                </p:cNvPr>
                <p:cNvSpPr txBox="1"/>
                <p:nvPr/>
              </p:nvSpPr>
              <p:spPr>
                <a:xfrm>
                  <a:off x="8585879" y="1263717"/>
                  <a:ext cx="369618" cy="2121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DynamoDB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FC20797-0948-46D6-AFDE-07B5C8DFC367}"/>
                </a:ext>
              </a:extLst>
            </p:cNvPr>
            <p:cNvGrpSpPr/>
            <p:nvPr/>
          </p:nvGrpSpPr>
          <p:grpSpPr>
            <a:xfrm>
              <a:off x="6811509" y="4295716"/>
              <a:ext cx="5012267" cy="859376"/>
              <a:chOff x="6811509" y="4295716"/>
              <a:chExt cx="5012267" cy="859376"/>
            </a:xfrm>
          </p:grpSpPr>
          <p:sp>
            <p:nvSpPr>
              <p:cNvPr id="58" name="Rounded Rectangle 5">
                <a:extLst>
                  <a:ext uri="{FF2B5EF4-FFF2-40B4-BE49-F238E27FC236}">
                    <a16:creationId xmlns:a16="http://schemas.microsoft.com/office/drawing/2014/main" id="{8E3F15B4-7760-4D67-AC21-176B2DB0C583}"/>
                  </a:ext>
                </a:extLst>
              </p:cNvPr>
              <p:cNvSpPr/>
              <p:nvPr/>
            </p:nvSpPr>
            <p:spPr bwMode="auto">
              <a:xfrm>
                <a:off x="6811509" y="4295716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Secret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 dirty="0">
                    <a:solidFill>
                      <a:schemeClr val="bg1"/>
                    </a:solidFill>
                    <a:latin typeface="Segoe UI Semibold"/>
                  </a:rPr>
                  <a:t>Stores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D3F792B-9EAC-47FA-B9EB-ADBA03E6F680}"/>
                  </a:ext>
                </a:extLst>
              </p:cNvPr>
              <p:cNvGrpSpPr/>
              <p:nvPr/>
            </p:nvGrpSpPr>
            <p:grpSpPr>
              <a:xfrm>
                <a:off x="8518183" y="4433548"/>
                <a:ext cx="535949" cy="617234"/>
                <a:chOff x="8518183" y="4433548"/>
                <a:chExt cx="535949" cy="617234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66FC370-CCAC-4256-9498-CD3C8C719DCA}"/>
                    </a:ext>
                  </a:extLst>
                </p:cNvPr>
                <p:cNvSpPr txBox="1"/>
                <p:nvPr/>
              </p:nvSpPr>
              <p:spPr>
                <a:xfrm>
                  <a:off x="8518183" y="4838603"/>
                  <a:ext cx="535949" cy="2121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Secrets Manager</a:t>
                  </a:r>
                </a:p>
              </p:txBody>
            </p:sp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F46B92E6-AC20-4104-9663-C575FFA8E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2082" y="4433548"/>
                  <a:ext cx="328156" cy="328156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BA5BCAE-D1AD-403C-BF0B-4B3F5981B238}"/>
                  </a:ext>
                </a:extLst>
              </p:cNvPr>
              <p:cNvGrpSpPr/>
              <p:nvPr/>
            </p:nvGrpSpPr>
            <p:grpSpPr>
              <a:xfrm>
                <a:off x="9278742" y="4430073"/>
                <a:ext cx="347444" cy="620704"/>
                <a:chOff x="9277675" y="4430073"/>
                <a:chExt cx="347444" cy="62070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61A4DD7-9FD0-4689-87A4-F11BBBC47ECB}"/>
                    </a:ext>
                  </a:extLst>
                </p:cNvPr>
                <p:cNvSpPr txBox="1"/>
                <p:nvPr/>
              </p:nvSpPr>
              <p:spPr>
                <a:xfrm>
                  <a:off x="9312787" y="4838600"/>
                  <a:ext cx="27721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KeyVault</a:t>
                  </a: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1E163161-8C6C-4AF5-A49B-060993099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7675" y="4430073"/>
                  <a:ext cx="347444" cy="34744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68729C4-2932-4E1B-A606-63952F445F98}"/>
                  </a:ext>
                </a:extLst>
              </p:cNvPr>
              <p:cNvGrpSpPr/>
              <p:nvPr/>
            </p:nvGrpSpPr>
            <p:grpSpPr>
              <a:xfrm>
                <a:off x="9883320" y="4399211"/>
                <a:ext cx="498984" cy="651569"/>
                <a:chOff x="9760142" y="4399211"/>
                <a:chExt cx="498984" cy="651569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A5437B5-0004-4A2E-93A0-696D1AD1E32E}"/>
                    </a:ext>
                  </a:extLst>
                </p:cNvPr>
                <p:cNvSpPr txBox="1"/>
                <p:nvPr/>
              </p:nvSpPr>
              <p:spPr>
                <a:xfrm>
                  <a:off x="9760142" y="4838602"/>
                  <a:ext cx="498984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GCP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Secret Manager</a:t>
                  </a:r>
                </a:p>
              </p:txBody>
            </p:sp>
            <p:pic>
              <p:nvPicPr>
                <p:cNvPr id="69" name="Picture 2">
                  <a:extLst>
                    <a:ext uri="{FF2B5EF4-FFF2-40B4-BE49-F238E27FC236}">
                      <a16:creationId xmlns:a16="http://schemas.microsoft.com/office/drawing/2014/main" id="{4CE3E88A-0B2E-4FB2-886B-762140B756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49987" y="4399211"/>
                  <a:ext cx="319288" cy="3968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53E1291-CC48-4268-84FF-647F8FFDB44A}"/>
                  </a:ext>
                </a:extLst>
              </p:cNvPr>
              <p:cNvGrpSpPr/>
              <p:nvPr/>
            </p:nvGrpSpPr>
            <p:grpSpPr>
              <a:xfrm>
                <a:off x="10618396" y="4475785"/>
                <a:ext cx="341905" cy="574997"/>
                <a:chOff x="10431269" y="4475785"/>
                <a:chExt cx="341905" cy="57499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8CD0355-8E1A-471E-8AB3-2A324DABCE8C}"/>
                    </a:ext>
                  </a:extLst>
                </p:cNvPr>
                <p:cNvSpPr txBox="1"/>
                <p:nvPr/>
              </p:nvSpPr>
              <p:spPr>
                <a:xfrm>
                  <a:off x="10431269" y="4838605"/>
                  <a:ext cx="34190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HashiCorp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">
                      <a:solidFill>
                        <a:schemeClr val="bg1"/>
                      </a:solidFill>
                      <a:latin typeface="+mj-lt"/>
                    </a:rPr>
                    <a:t>Vault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pic>
              <p:nvPicPr>
                <p:cNvPr id="67" name="Picture 2" descr="See the source image">
                  <a:extLst>
                    <a:ext uri="{FF2B5EF4-FFF2-40B4-BE49-F238E27FC236}">
                      <a16:creationId xmlns:a16="http://schemas.microsoft.com/office/drawing/2014/main" id="{481E4717-B512-4B53-A867-518C17377F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42578" y="4475785"/>
                  <a:ext cx="319288" cy="3123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BB79DD-1E2C-4653-B1EC-91193205E366}"/>
                  </a:ext>
                </a:extLst>
              </p:cNvPr>
              <p:cNvGrpSpPr/>
              <p:nvPr/>
            </p:nvGrpSpPr>
            <p:grpSpPr>
              <a:xfrm>
                <a:off x="11211009" y="4441456"/>
                <a:ext cx="367449" cy="609324"/>
                <a:chOff x="11051503" y="4441456"/>
                <a:chExt cx="367449" cy="609324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8A6411B-11C6-4D76-9D56-FF54C31E0406}"/>
                    </a:ext>
                  </a:extLst>
                </p:cNvPr>
                <p:cNvSpPr txBox="1"/>
                <p:nvPr/>
              </p:nvSpPr>
              <p:spPr>
                <a:xfrm>
                  <a:off x="11059663" y="4838602"/>
                  <a:ext cx="351137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Kubernetes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">
                      <a:solidFill>
                        <a:schemeClr val="bg1"/>
                      </a:solidFill>
                      <a:latin typeface="+mj-lt"/>
                    </a:rPr>
                    <a:t>Secret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52EE5DF3-ACB2-4327-864C-B394F98CF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r="81683"/>
                <a:stretch/>
              </p:blipFill>
              <p:spPr>
                <a:xfrm>
                  <a:off x="11051503" y="4441456"/>
                  <a:ext cx="367449" cy="3545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FD11FA-DAB0-45F4-9849-E8E04959B750}"/>
                </a:ext>
              </a:extLst>
            </p:cNvPr>
            <p:cNvGrpSpPr/>
            <p:nvPr/>
          </p:nvGrpSpPr>
          <p:grpSpPr>
            <a:xfrm>
              <a:off x="6836292" y="1889788"/>
              <a:ext cx="5012267" cy="859376"/>
              <a:chOff x="6836292" y="1889788"/>
              <a:chExt cx="5012267" cy="859376"/>
            </a:xfrm>
          </p:grpSpPr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4476F393-6D01-4ACE-B54E-DE86A49E4DB5}"/>
                  </a:ext>
                </a:extLst>
              </p:cNvPr>
              <p:cNvSpPr/>
              <p:nvPr/>
            </p:nvSpPr>
            <p:spPr bwMode="auto">
              <a:xfrm>
                <a:off x="6836292" y="1889788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PubSub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 dirty="0">
                    <a:solidFill>
                      <a:schemeClr val="bg1"/>
                    </a:solidFill>
                    <a:latin typeface="Segoe UI Semibold"/>
                  </a:rPr>
                  <a:t>Brokers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7591B84-0920-4FF3-8FDB-B6EDEFD103C9}"/>
                  </a:ext>
                </a:extLst>
              </p:cNvPr>
              <p:cNvGrpSpPr/>
              <p:nvPr/>
            </p:nvGrpSpPr>
            <p:grpSpPr>
              <a:xfrm>
                <a:off x="10628977" y="2085619"/>
                <a:ext cx="320745" cy="468955"/>
                <a:chOff x="9821876" y="953897"/>
                <a:chExt cx="320745" cy="468955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359BE5B-C2A9-487A-ABF2-17CD6ACC29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3B4379B-C203-4F44-9B76-39DAA4B3F890}"/>
                    </a:ext>
                  </a:extLst>
                </p:cNvPr>
                <p:cNvSpPr txBox="1"/>
                <p:nvPr/>
              </p:nvSpPr>
              <p:spPr>
                <a:xfrm>
                  <a:off x="9889840" y="1316762"/>
                  <a:ext cx="184811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3238621-783F-4EA0-A8A1-E3C1274B3DA6}"/>
                  </a:ext>
                </a:extLst>
              </p:cNvPr>
              <p:cNvGrpSpPr/>
              <p:nvPr/>
            </p:nvGrpSpPr>
            <p:grpSpPr>
              <a:xfrm>
                <a:off x="8619944" y="2036350"/>
                <a:ext cx="332433" cy="575569"/>
                <a:chOff x="8604473" y="900329"/>
                <a:chExt cx="332433" cy="575569"/>
              </a:xfrm>
            </p:grpSpPr>
            <p:pic>
              <p:nvPicPr>
                <p:cNvPr id="54" name="Picture 114">
                  <a:extLst>
                    <a:ext uri="{FF2B5EF4-FFF2-40B4-BE49-F238E27FC236}">
                      <a16:creationId xmlns:a16="http://schemas.microsoft.com/office/drawing/2014/main" id="{36BEE563-4F17-420B-A7BA-C01D83E3B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A6B185-A534-48B6-ACDF-73C8E7E2AC50}"/>
                    </a:ext>
                  </a:extLst>
                </p:cNvPr>
                <p:cNvSpPr txBox="1"/>
                <p:nvPr/>
              </p:nvSpPr>
              <p:spPr>
                <a:xfrm>
                  <a:off x="8687522" y="1263721"/>
                  <a:ext cx="166329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SQS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C61C53D-9775-43AB-9129-553A3E76C3D8}"/>
                  </a:ext>
                </a:extLst>
              </p:cNvPr>
              <p:cNvGrpSpPr/>
              <p:nvPr/>
            </p:nvGrpSpPr>
            <p:grpSpPr>
              <a:xfrm>
                <a:off x="9263037" y="2028943"/>
                <a:ext cx="378859" cy="578219"/>
                <a:chOff x="9246501" y="897678"/>
                <a:chExt cx="378859" cy="578219"/>
              </a:xfrm>
            </p:grpSpPr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7AC227A4-DCDB-44C6-BD5F-1590C61AE5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/>
                <a:stretch/>
              </p:blipFill>
              <p:spPr>
                <a:xfrm>
                  <a:off x="9270832" y="897678"/>
                  <a:ext cx="330190" cy="330190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4947F6-5E8F-4706-83E8-296FD4FF264D}"/>
                    </a:ext>
                  </a:extLst>
                </p:cNvPr>
                <p:cNvSpPr txBox="1"/>
                <p:nvPr/>
              </p:nvSpPr>
              <p:spPr>
                <a:xfrm>
                  <a:off x="9246501" y="1263719"/>
                  <a:ext cx="378859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Service Bus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FAB36E5-EAB7-410C-8CBF-EEA8EE2D7DCF}"/>
                  </a:ext>
                </a:extLst>
              </p:cNvPr>
              <p:cNvGrpSpPr/>
              <p:nvPr/>
            </p:nvGrpSpPr>
            <p:grpSpPr>
              <a:xfrm>
                <a:off x="11233024" y="2090063"/>
                <a:ext cx="323422" cy="468954"/>
                <a:chOff x="9820540" y="953897"/>
                <a:chExt cx="323422" cy="468954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EB3FF86D-00A8-4982-93D1-AD748BBF1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45586" y="953897"/>
                  <a:ext cx="273325" cy="268531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465DD36-0538-4F95-B8C3-8BFBACCBB942}"/>
                    </a:ext>
                  </a:extLst>
                </p:cNvPr>
                <p:cNvSpPr txBox="1"/>
                <p:nvPr/>
              </p:nvSpPr>
              <p:spPr>
                <a:xfrm>
                  <a:off x="9820540" y="1316762"/>
                  <a:ext cx="323422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RabbitMQ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DFBB140-6A05-4412-8D60-4FAF3A35F066}"/>
                  </a:ext>
                </a:extLst>
              </p:cNvPr>
              <p:cNvGrpSpPr/>
              <p:nvPr/>
            </p:nvGrpSpPr>
            <p:grpSpPr>
              <a:xfrm>
                <a:off x="9911570" y="1970590"/>
                <a:ext cx="442479" cy="641329"/>
                <a:chOff x="11147028" y="3239662"/>
                <a:chExt cx="442479" cy="641329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964AB52-18EB-4071-9E38-679E44B17CE4}"/>
                    </a:ext>
                  </a:extLst>
                </p:cNvPr>
                <p:cNvSpPr txBox="1"/>
                <p:nvPr/>
              </p:nvSpPr>
              <p:spPr>
                <a:xfrm>
                  <a:off x="11238897" y="3668814"/>
                  <a:ext cx="25873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GCP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Pub/Sub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0C9506BE-3D5A-464E-B9A2-BDC3E04B2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47028" y="3239662"/>
                  <a:ext cx="442479" cy="4424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2A2594C-1DFB-46E0-9B3D-DFEB97DE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014506" y="875198"/>
              <a:ext cx="298842" cy="489176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4A12368-9433-4213-AE26-CFA2B57B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6948716" y="2221394"/>
              <a:ext cx="430421" cy="218797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BD335DC-4791-45CB-9D7F-3B7A01AF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/>
            <a:stretch/>
          </p:blipFill>
          <p:spPr>
            <a:xfrm>
              <a:off x="6899147" y="3342014"/>
              <a:ext cx="479990" cy="383486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997D5394-9CEF-4ACF-9E87-9E23087A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/>
            <a:stretch/>
          </p:blipFill>
          <p:spPr>
            <a:xfrm>
              <a:off x="6964938" y="4515945"/>
              <a:ext cx="348410" cy="441552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07B4143-9F61-4B33-9D13-1D27B085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rcRect/>
            <a:stretch/>
          </p:blipFill>
          <p:spPr>
            <a:xfrm>
              <a:off x="6920598" y="5731217"/>
              <a:ext cx="486656" cy="416934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A3A7D4-737A-4586-A4EF-64AAE045DC08}"/>
              </a:ext>
            </a:extLst>
          </p:cNvPr>
          <p:cNvCxnSpPr>
            <a:cxnSpLocks/>
            <a:endCxn id="121" idx="2"/>
          </p:cNvCxnSpPr>
          <p:nvPr/>
        </p:nvCxnSpPr>
        <p:spPr>
          <a:xfrm flipV="1">
            <a:off x="6955693" y="244146"/>
            <a:ext cx="823302" cy="108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4E7CA-FB1A-4E78-AF37-35BA7EC393BA}"/>
              </a:ext>
            </a:extLst>
          </p:cNvPr>
          <p:cNvCxnSpPr>
            <a:cxnSpLocks/>
          </p:cNvCxnSpPr>
          <p:nvPr/>
        </p:nvCxnSpPr>
        <p:spPr>
          <a:xfrm flipH="1">
            <a:off x="7127631" y="631566"/>
            <a:ext cx="642430" cy="73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577FE1-CEB0-4A37-AEE9-BBD85D80F8B6}"/>
              </a:ext>
            </a:extLst>
          </p:cNvPr>
          <p:cNvCxnSpPr>
            <a:cxnSpLocks/>
          </p:cNvCxnSpPr>
          <p:nvPr/>
        </p:nvCxnSpPr>
        <p:spPr>
          <a:xfrm flipV="1">
            <a:off x="8212383" y="1055119"/>
            <a:ext cx="312338" cy="648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844238-E5D6-4BB3-857D-454987F29BC7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8048630" y="966232"/>
            <a:ext cx="253344" cy="41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0D7019-9AF2-4B4B-87B9-0418404BBD17}"/>
              </a:ext>
            </a:extLst>
          </p:cNvPr>
          <p:cNvCxnSpPr>
            <a:cxnSpLocks/>
          </p:cNvCxnSpPr>
          <p:nvPr/>
        </p:nvCxnSpPr>
        <p:spPr>
          <a:xfrm flipV="1">
            <a:off x="7825609" y="1055119"/>
            <a:ext cx="221595" cy="31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4448" y="4747459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9570" y="4581989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86453" y="4507815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6147" y="4466464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72624" y="4416946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4302" y="4509254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81355" y="4218265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87080" y="4574862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43660" y="4652327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5875" y="4191083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0989" y="4614026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059" y="428988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6604" y="4254464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8587" y="4565309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0201" y="4288235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1610" y="419108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3043" y="4281656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3367" y="460782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74709" y="458198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2643" y="4515221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6478" y="42578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17300" y="422277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8139" y="428967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4909" y="460169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78189" y="427755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9919" y="4202424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oskalis Logo - Berghauser Pont Academy : Berghauser Pont Academy">
            <a:extLst>
              <a:ext uri="{FF2B5EF4-FFF2-40B4-BE49-F238E27FC236}">
                <a16:creationId xmlns:a16="http://schemas.microsoft.com/office/drawing/2014/main" id="{8FE18D20-F177-4278-8790-7F0590C3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0479" y="4061861"/>
            <a:ext cx="1090770" cy="6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22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5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96103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4947568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47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3971846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138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6429337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82497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0006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32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6765975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91044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15133" y="3967829"/>
            <a:ext cx="447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49176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21749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6494534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3169887" y="477068"/>
            <a:ext cx="1126692" cy="606548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7240679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7437857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8836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6567384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7037246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6462135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289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EB63-CECA-43A2-B08A-D46819728CD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85000"/>
          </a:blip>
          <a:stretch>
            <a:fillRect/>
          </a:stretch>
        </p:blipFill>
        <p:spPr>
          <a:xfrm>
            <a:off x="2325288" y="1240784"/>
            <a:ext cx="3949398" cy="317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21DEF2-41F8-437E-A346-B1E7DCAFEC4D}"/>
              </a:ext>
            </a:extLst>
          </p:cNvPr>
          <p:cNvCxnSpPr/>
          <p:nvPr/>
        </p:nvCxnSpPr>
        <p:spPr>
          <a:xfrm flipV="1">
            <a:off x="5847561" y="3110523"/>
            <a:ext cx="946692" cy="21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B4F61B-46D3-4F94-AB60-2A4DE17F284C}"/>
              </a:ext>
            </a:extLst>
          </p:cNvPr>
          <p:cNvSpPr/>
          <p:nvPr/>
        </p:nvSpPr>
        <p:spPr>
          <a:xfrm>
            <a:off x="6267938" y="2454031"/>
            <a:ext cx="547198" cy="324796"/>
          </a:xfrm>
          <a:custGeom>
            <a:avLst/>
            <a:gdLst>
              <a:gd name="connsiteX0" fmla="*/ 0 w 547198"/>
              <a:gd name="connsiteY0" fmla="*/ 0 h 324796"/>
              <a:gd name="connsiteX1" fmla="*/ 547077 w 547198"/>
              <a:gd name="connsiteY1" fmla="*/ 320431 h 324796"/>
              <a:gd name="connsiteX2" fmla="*/ 39077 w 547198"/>
              <a:gd name="connsiteY2" fmla="*/ 156307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198" h="324796">
                <a:moveTo>
                  <a:pt x="0" y="0"/>
                </a:moveTo>
                <a:cubicBezTo>
                  <a:pt x="270282" y="147190"/>
                  <a:pt x="540564" y="294380"/>
                  <a:pt x="547077" y="320431"/>
                </a:cubicBezTo>
                <a:cubicBezTo>
                  <a:pt x="553590" y="346482"/>
                  <a:pt x="296333" y="251394"/>
                  <a:pt x="39077" y="1563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0E9701-D335-47A2-8835-A6151D3DBFCA}"/>
              </a:ext>
            </a:extLst>
          </p:cNvPr>
          <p:cNvCxnSpPr/>
          <p:nvPr/>
        </p:nvCxnSpPr>
        <p:spPr>
          <a:xfrm>
            <a:off x="5345723" y="1799158"/>
            <a:ext cx="1469413" cy="86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F465D83-058D-46ED-BFF2-D2A37488BB24}"/>
              </a:ext>
            </a:extLst>
          </p:cNvPr>
          <p:cNvSpPr/>
          <p:nvPr/>
        </p:nvSpPr>
        <p:spPr>
          <a:xfrm>
            <a:off x="5589461" y="1062440"/>
            <a:ext cx="872674" cy="271296"/>
          </a:xfrm>
          <a:prstGeom prst="wedgeRectCallout">
            <a:avLst>
              <a:gd name="adj1" fmla="val -56106"/>
              <a:gd name="adj2" fmla="val 26367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connect to sidecar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010D470-61F7-4EDE-AF7D-B4CBE34295DE}"/>
              </a:ext>
            </a:extLst>
          </p:cNvPr>
          <p:cNvSpPr/>
          <p:nvPr/>
        </p:nvSpPr>
        <p:spPr>
          <a:xfrm>
            <a:off x="5392734" y="2728729"/>
            <a:ext cx="656148" cy="351027"/>
          </a:xfrm>
          <a:prstGeom prst="wedgeRectCallout">
            <a:avLst>
              <a:gd name="adj1" fmla="val 88376"/>
              <a:gd name="adj2" fmla="val -1173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retrieve state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1E5C0E9D-6FE4-4E54-AC3C-341208AB26BF}"/>
              </a:ext>
            </a:extLst>
          </p:cNvPr>
          <p:cNvSpPr/>
          <p:nvPr/>
        </p:nvSpPr>
        <p:spPr>
          <a:xfrm>
            <a:off x="5369650" y="3685139"/>
            <a:ext cx="656148" cy="351027"/>
          </a:xfrm>
          <a:prstGeom prst="wedgeRectCallout">
            <a:avLst>
              <a:gd name="adj1" fmla="val 50261"/>
              <a:gd name="adj2" fmla="val -15967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err="1">
                <a:solidFill>
                  <a:schemeClr val="bg1">
                    <a:lumMod val="50000"/>
                  </a:schemeClr>
                </a:solidFill>
              </a:rPr>
              <a:t>setstate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2" descr="See the source image">
            <a:extLst>
              <a:ext uri="{FF2B5EF4-FFF2-40B4-BE49-F238E27FC236}">
                <a16:creationId xmlns:a16="http://schemas.microsoft.com/office/drawing/2014/main" id="{C25F4FCA-6965-4665-BF94-3EF5C4ACE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673" y="4148659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See the source image">
            <a:extLst>
              <a:ext uri="{FF2B5EF4-FFF2-40B4-BE49-F238E27FC236}">
                <a16:creationId xmlns:a16="http://schemas.microsoft.com/office/drawing/2014/main" id="{355F3261-3072-4DF0-8BFD-65CEFC2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01028" y="118635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80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52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A7AB01F-C4C6-4BEA-8408-F8B162E8E1F9}"/>
              </a:ext>
            </a:extLst>
          </p:cNvPr>
          <p:cNvSpPr/>
          <p:nvPr/>
        </p:nvSpPr>
        <p:spPr bwMode="auto">
          <a:xfrm>
            <a:off x="3397134" y="4051156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334C68-E497-4DB5-8AA3-BBC197F62E8D}"/>
              </a:ext>
            </a:extLst>
          </p:cNvPr>
          <p:cNvGrpSpPr/>
          <p:nvPr/>
        </p:nvGrpSpPr>
        <p:grpSpPr>
          <a:xfrm>
            <a:off x="4719429" y="4171049"/>
            <a:ext cx="440351" cy="455539"/>
            <a:chOff x="8492360" y="900329"/>
            <a:chExt cx="556657" cy="588829"/>
          </a:xfrm>
        </p:grpSpPr>
        <p:pic>
          <p:nvPicPr>
            <p:cNvPr id="7" name="Picture 114">
              <a:extLst>
                <a:ext uri="{FF2B5EF4-FFF2-40B4-BE49-F238E27FC236}">
                  <a16:creationId xmlns:a16="http://schemas.microsoft.com/office/drawing/2014/main" id="{699C7A8C-7D68-4C8B-952C-158701E5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29A039-F136-4E24-B5BD-5893B94B4B87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B6DC320-8A1E-4153-9494-D733FA904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8113" y="4196889"/>
            <a:ext cx="236403" cy="378444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B168A0D-4E0A-4F2C-A49B-CE58A6B95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0305" y="4103197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!!AppA">
            <a:extLst>
              <a:ext uri="{FF2B5EF4-FFF2-40B4-BE49-F238E27FC236}">
                <a16:creationId xmlns:a16="http://schemas.microsoft.com/office/drawing/2014/main" id="{D6230282-359F-4F59-B4D0-C0F43950C5CC}"/>
              </a:ext>
            </a:extLst>
          </p:cNvPr>
          <p:cNvGrpSpPr/>
          <p:nvPr/>
        </p:nvGrpSpPr>
        <p:grpSpPr>
          <a:xfrm>
            <a:off x="6016750" y="1913219"/>
            <a:ext cx="1249849" cy="1458155"/>
            <a:chOff x="3444424" y="1954650"/>
            <a:chExt cx="1400542" cy="163396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A11ACDA-6B49-4856-9DFF-E47D39BD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5ED42-BEC1-4DB2-8C8B-CA9643E3BD56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569DEA-2FD2-455D-97DD-F887EE6377D3}"/>
              </a:ext>
            </a:extLst>
          </p:cNvPr>
          <p:cNvCxnSpPr>
            <a:cxnSpLocks/>
          </p:cNvCxnSpPr>
          <p:nvPr/>
        </p:nvCxnSpPr>
        <p:spPr>
          <a:xfrm flipH="1">
            <a:off x="5504666" y="2529893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8207A7D7-D0DE-4443-932D-80D6F1E1C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4975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9599C3-AA6D-4915-B25A-12856BC87481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3984777" y="2485921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B0132-1040-4FE1-A889-E9489F590214}"/>
              </a:ext>
            </a:extLst>
          </p:cNvPr>
          <p:cNvGrpSpPr/>
          <p:nvPr/>
        </p:nvGrpSpPr>
        <p:grpSpPr>
          <a:xfrm>
            <a:off x="3516980" y="3648555"/>
            <a:ext cx="196409" cy="208343"/>
            <a:chOff x="6207667" y="1018040"/>
            <a:chExt cx="248285" cy="2693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85A466-31FD-4FCF-AB36-A9F6DA8D2E57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341172A-783C-4C36-B335-D5B455182D1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F933D1-D092-46C4-A540-5155388E85D2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CBBE484-B446-448E-8176-FFFFF8054D2E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3448017" y="3988591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46DD17-1953-48D9-A8C6-9DD9DDB23890}"/>
              </a:ext>
            </a:extLst>
          </p:cNvPr>
          <p:cNvSpPr txBox="1"/>
          <p:nvPr/>
        </p:nvSpPr>
        <p:spPr>
          <a:xfrm>
            <a:off x="4279910" y="3295142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pic>
        <p:nvPicPr>
          <p:cNvPr id="32" name="Picture 4" descr="Logos and Graphics | Node.js">
            <a:extLst>
              <a:ext uri="{FF2B5EF4-FFF2-40B4-BE49-F238E27FC236}">
                <a16:creationId xmlns:a16="http://schemas.microsoft.com/office/drawing/2014/main" id="{F53BF1F5-A94C-4991-AD34-FEF38849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490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3A90FC-9A62-4605-B937-EC8B2C9FC7CE}"/>
              </a:ext>
            </a:extLst>
          </p:cNvPr>
          <p:cNvSpPr/>
          <p:nvPr/>
        </p:nvSpPr>
        <p:spPr>
          <a:xfrm>
            <a:off x="7495916" y="2700734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6B3E6A-8104-411E-82A5-599CE7F71C47}"/>
              </a:ext>
            </a:extLst>
          </p:cNvPr>
          <p:cNvCxnSpPr>
            <a:stCxn id="13" idx="3"/>
            <a:endCxn id="33" idx="1"/>
          </p:cNvCxnSpPr>
          <p:nvPr/>
        </p:nvCxnSpPr>
        <p:spPr>
          <a:xfrm>
            <a:off x="7266599" y="2642297"/>
            <a:ext cx="229317" cy="250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2C3B37-200E-4E25-91B6-7434047FDF9F}"/>
              </a:ext>
            </a:extLst>
          </p:cNvPr>
          <p:cNvSpPr/>
          <p:nvPr/>
        </p:nvSpPr>
        <p:spPr>
          <a:xfrm>
            <a:off x="5891030" y="114481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E4EF2F-5183-4252-9741-36C6CEF92CD0}"/>
              </a:ext>
            </a:extLst>
          </p:cNvPr>
          <p:cNvSpPr txBox="1"/>
          <p:nvPr/>
        </p:nvSpPr>
        <p:spPr>
          <a:xfrm>
            <a:off x="5616767" y="169368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9322937B-1AFA-4145-9604-0F8C75E5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6941" y="1249534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DD3C765-8AE8-41FC-9BB8-96CA14A9E611}"/>
              </a:ext>
            </a:extLst>
          </p:cNvPr>
          <p:cNvCxnSpPr>
            <a:cxnSpLocks/>
            <a:stCxn id="16" idx="0"/>
            <a:endCxn id="39" idx="1"/>
          </p:cNvCxnSpPr>
          <p:nvPr/>
        </p:nvCxnSpPr>
        <p:spPr>
          <a:xfrm rot="5400000" flipH="1" flipV="1">
            <a:off x="5198847" y="1417042"/>
            <a:ext cx="704587" cy="67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44D7EE0-9FB5-4662-9F75-B42E01A75902}"/>
              </a:ext>
            </a:extLst>
          </p:cNvPr>
          <p:cNvSpPr/>
          <p:nvPr/>
        </p:nvSpPr>
        <p:spPr>
          <a:xfrm rot="7258802">
            <a:off x="6680423" y="1501861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494824FC-7AF5-43C5-9B99-DA182A287DAD}"/>
              </a:ext>
            </a:extLst>
          </p:cNvPr>
          <p:cNvSpPr/>
          <p:nvPr/>
        </p:nvSpPr>
        <p:spPr>
          <a:xfrm>
            <a:off x="4214233" y="1311214"/>
            <a:ext cx="954790" cy="388136"/>
          </a:xfrm>
          <a:prstGeom prst="wedgeRectCallout">
            <a:avLst>
              <a:gd name="adj1" fmla="val 43970"/>
              <a:gd name="adj2" fmla="val 1842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dapr_host</a:t>
            </a:r>
            <a:r>
              <a:rPr lang="en-US" sz="900" dirty="0"/>
              <a:t>, </a:t>
            </a:r>
            <a:r>
              <a:rPr lang="en-US" sz="900" dirty="0" err="1"/>
              <a:t>dapr_http_port</a:t>
            </a:r>
            <a:endParaRPr lang="en-US" sz="9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E3111129-2EF2-4929-A033-2C05CE2DE03B}"/>
              </a:ext>
            </a:extLst>
          </p:cNvPr>
          <p:cNvSpPr/>
          <p:nvPr/>
        </p:nvSpPr>
        <p:spPr>
          <a:xfrm>
            <a:off x="7685778" y="1913219"/>
            <a:ext cx="954790" cy="200816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C0CFFAC6-3200-4994-AAE4-DAF31EDA5C7F}"/>
              </a:ext>
            </a:extLst>
          </p:cNvPr>
          <p:cNvSpPr/>
          <p:nvPr/>
        </p:nvSpPr>
        <p:spPr bwMode="auto">
          <a:xfrm>
            <a:off x="5652435" y="4141090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1524ADF1-6F84-45DC-A850-5BEB2312C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42990"/>
              </p:ext>
            </p:extLst>
          </p:nvPr>
        </p:nvGraphicFramePr>
        <p:xfrm>
          <a:off x="5652435" y="4141090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E8266E9B-E5EA-4C86-8C4A-74E994319123}"/>
              </a:ext>
            </a:extLst>
          </p:cNvPr>
          <p:cNvSpPr/>
          <p:nvPr/>
        </p:nvSpPr>
        <p:spPr>
          <a:xfrm>
            <a:off x="7910811" y="3813244"/>
            <a:ext cx="1035124" cy="338320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EB7F21-D17C-44F5-9A62-D4319BBAB8C0}"/>
              </a:ext>
            </a:extLst>
          </p:cNvPr>
          <p:cNvCxnSpPr>
            <a:stCxn id="10" idx="3"/>
          </p:cNvCxnSpPr>
          <p:nvPr/>
        </p:nvCxnSpPr>
        <p:spPr>
          <a:xfrm flipV="1">
            <a:off x="5278423" y="4196889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EB5FBABE-F999-40C3-AF6E-7BE055B1BCE8}"/>
              </a:ext>
            </a:extLst>
          </p:cNvPr>
          <p:cNvSpPr/>
          <p:nvPr/>
        </p:nvSpPr>
        <p:spPr>
          <a:xfrm>
            <a:off x="6016750" y="611208"/>
            <a:ext cx="780964" cy="299131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Default, out of the 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C151D8-CF90-4842-BE76-55A859B504AB}"/>
              </a:ext>
            </a:extLst>
          </p:cNvPr>
          <p:cNvSpPr txBox="1"/>
          <p:nvPr/>
        </p:nvSpPr>
        <p:spPr>
          <a:xfrm>
            <a:off x="7232511" y="954371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?name=John</a:t>
            </a:r>
          </a:p>
        </p:txBody>
      </p:sp>
      <p:grpSp>
        <p:nvGrpSpPr>
          <p:cNvPr id="38" name="!!AppA">
            <a:extLst>
              <a:ext uri="{FF2B5EF4-FFF2-40B4-BE49-F238E27FC236}">
                <a16:creationId xmlns:a16="http://schemas.microsoft.com/office/drawing/2014/main" id="{EBF05A76-3F91-43D3-8E0D-6B7A441419A9}"/>
              </a:ext>
            </a:extLst>
          </p:cNvPr>
          <p:cNvGrpSpPr/>
          <p:nvPr/>
        </p:nvGrpSpPr>
        <p:grpSpPr>
          <a:xfrm>
            <a:off x="1416288" y="1913219"/>
            <a:ext cx="1249849" cy="1458155"/>
            <a:chOff x="3444424" y="1954650"/>
            <a:chExt cx="1400542" cy="163396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ED14D0D2-F2D2-4928-9278-A599BD7F9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2F054F-ED76-4EBD-9964-1C944379C960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pic>
        <p:nvPicPr>
          <p:cNvPr id="45" name="Picture 4" descr="Logos and Graphics | Node.js">
            <a:extLst>
              <a:ext uri="{FF2B5EF4-FFF2-40B4-BE49-F238E27FC236}">
                <a16:creationId xmlns:a16="http://schemas.microsoft.com/office/drawing/2014/main" id="{18B345DF-47D9-4874-BBFF-20E95134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28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EED9C95-870E-4CBC-B33E-C087A0BA635B}"/>
              </a:ext>
            </a:extLst>
          </p:cNvPr>
          <p:cNvSpPr/>
          <p:nvPr/>
        </p:nvSpPr>
        <p:spPr>
          <a:xfrm>
            <a:off x="625509" y="3086196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EE5A2295-10B5-4DCC-A0D1-392E1AD043EE}"/>
              </a:ext>
            </a:extLst>
          </p:cNvPr>
          <p:cNvSpPr/>
          <p:nvPr/>
        </p:nvSpPr>
        <p:spPr>
          <a:xfrm rot="3205354">
            <a:off x="924929" y="1589209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D160EC5F-0EBC-450E-B320-D9147188B690}"/>
              </a:ext>
            </a:extLst>
          </p:cNvPr>
          <p:cNvSpPr/>
          <p:nvPr/>
        </p:nvSpPr>
        <p:spPr>
          <a:xfrm>
            <a:off x="2036737" y="1651405"/>
            <a:ext cx="954790" cy="200816"/>
          </a:xfrm>
          <a:prstGeom prst="wedgeRectCallout">
            <a:avLst>
              <a:gd name="adj1" fmla="val -35039"/>
              <a:gd name="adj2" fmla="val 19479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54C930-9EF4-4646-BE6B-674C487A0D1C}"/>
              </a:ext>
            </a:extLst>
          </p:cNvPr>
          <p:cNvSpPr txBox="1"/>
          <p:nvPr/>
        </p:nvSpPr>
        <p:spPr>
          <a:xfrm>
            <a:off x="597452" y="1054398"/>
            <a:ext cx="114775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?name=Joseph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41ECA4-F2AB-4571-9493-0C879B2E4B0E}"/>
              </a:ext>
            </a:extLst>
          </p:cNvPr>
          <p:cNvCxnSpPr>
            <a:stCxn id="42" idx="1"/>
            <a:endCxn id="52" idx="0"/>
          </p:cNvCxnSpPr>
          <p:nvPr/>
        </p:nvCxnSpPr>
        <p:spPr>
          <a:xfrm rot="10800000" flipV="1">
            <a:off x="1013056" y="2642296"/>
            <a:ext cx="403232" cy="443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67A7884E-7D9A-40EF-8C2C-B4C75B0A7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2480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D096E1C-A72E-4B4F-A2A2-2D1424E55CC3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85072" y="2478213"/>
            <a:ext cx="517408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87D2E-7782-4724-86E5-3A0FDDFFF20E}"/>
              </a:ext>
            </a:extLst>
          </p:cNvPr>
          <p:cNvSpPr/>
          <p:nvPr/>
        </p:nvSpPr>
        <p:spPr>
          <a:xfrm>
            <a:off x="2575560" y="1881646"/>
            <a:ext cx="2316480" cy="434834"/>
          </a:xfrm>
          <a:custGeom>
            <a:avLst/>
            <a:gdLst>
              <a:gd name="connsiteX0" fmla="*/ 0 w 2316480"/>
              <a:gd name="connsiteY0" fmla="*/ 434834 h 434834"/>
              <a:gd name="connsiteX1" fmla="*/ 701040 w 2316480"/>
              <a:gd name="connsiteY1" fmla="*/ 494 h 434834"/>
              <a:gd name="connsiteX2" fmla="*/ 2316480 w 2316480"/>
              <a:gd name="connsiteY2" fmla="*/ 366254 h 43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480" h="434834">
                <a:moveTo>
                  <a:pt x="0" y="434834"/>
                </a:moveTo>
                <a:cubicBezTo>
                  <a:pt x="157480" y="223379"/>
                  <a:pt x="314960" y="11924"/>
                  <a:pt x="701040" y="494"/>
                </a:cubicBezTo>
                <a:cubicBezTo>
                  <a:pt x="1087120" y="-10936"/>
                  <a:pt x="1701800" y="177659"/>
                  <a:pt x="2316480" y="36625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29599333-4CA2-4EA1-8B37-D0CA1D195D4D}"/>
              </a:ext>
            </a:extLst>
          </p:cNvPr>
          <p:cNvSpPr/>
          <p:nvPr/>
        </p:nvSpPr>
        <p:spPr>
          <a:xfrm>
            <a:off x="2388954" y="611208"/>
            <a:ext cx="1409612" cy="790170"/>
          </a:xfrm>
          <a:prstGeom prst="wedgeRectCallout">
            <a:avLst>
              <a:gd name="adj1" fmla="val 39105"/>
              <a:gd name="adj2" fmla="val 11285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workaround: direct call to other app’s sidecar because call from side car to side car (may) fail in some environments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3044C8-4AAD-455F-B918-E4307E108C47}"/>
              </a:ext>
            </a:extLst>
          </p:cNvPr>
          <p:cNvCxnSpPr>
            <a:cxnSpLocks/>
          </p:cNvCxnSpPr>
          <p:nvPr/>
        </p:nvCxnSpPr>
        <p:spPr>
          <a:xfrm flipV="1">
            <a:off x="3705898" y="2340783"/>
            <a:ext cx="1213466" cy="77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AA9C15-1A85-4117-93D6-27EE60E661E3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3735030" y="2478213"/>
            <a:ext cx="1159946" cy="2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83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D31756B6-F7E0-4489-B989-E3D713F21753}"/>
              </a:ext>
            </a:extLst>
          </p:cNvPr>
          <p:cNvGrpSpPr/>
          <p:nvPr/>
        </p:nvGrpSpPr>
        <p:grpSpPr>
          <a:xfrm>
            <a:off x="1029157" y="2530667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D039538-8D77-43EC-B561-829939271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2F0FB-8A68-4372-A07B-C80DEAAEDABD}"/>
                </a:ext>
              </a:extLst>
            </p:cNvPr>
            <p:cNvSpPr txBox="1"/>
            <p:nvPr/>
          </p:nvSpPr>
          <p:spPr>
            <a:xfrm>
              <a:off x="3569101" y="2525411"/>
              <a:ext cx="1082005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publisher.js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CB5D4-47AD-42D4-BF32-8BD91AC5B241}"/>
              </a:ext>
            </a:extLst>
          </p:cNvPr>
          <p:cNvCxnSpPr>
            <a:cxnSpLocks/>
          </p:cNvCxnSpPr>
          <p:nvPr/>
        </p:nvCxnSpPr>
        <p:spPr>
          <a:xfrm>
            <a:off x="2233285" y="3259744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3808CD-7D28-4F7B-BDEB-2EB9D26F2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762" y="289075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6A8ABBA9-7BA6-4C80-8A01-31461385A7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94559" y="1321040"/>
            <a:ext cx="340491" cy="16926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360FA42-6B93-4954-89FA-FFEB8D9421D9}"/>
              </a:ext>
            </a:extLst>
          </p:cNvPr>
          <p:cNvCxnSpPr>
            <a:cxnSpLocks/>
            <a:stCxn id="9" idx="0"/>
            <a:endCxn id="35" idx="3"/>
          </p:cNvCxnSpPr>
          <p:nvPr/>
        </p:nvCxnSpPr>
        <p:spPr>
          <a:xfrm rot="5400000" flipH="1" flipV="1">
            <a:off x="3543235" y="1650275"/>
            <a:ext cx="1088284" cy="1392681"/>
          </a:xfrm>
          <a:prstGeom prst="bentConnector4">
            <a:avLst>
              <a:gd name="adj1" fmla="val 45214"/>
              <a:gd name="adj2" fmla="val -1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0602EE-45CF-4AAA-BDEB-EB285C386A9F}"/>
              </a:ext>
            </a:extLst>
          </p:cNvPr>
          <p:cNvSpPr txBox="1"/>
          <p:nvPr/>
        </p:nvSpPr>
        <p:spPr>
          <a:xfrm>
            <a:off x="2864500" y="2386728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C0C8B2F0-9519-45A0-8BB7-914F3DDFFAEE}"/>
              </a:ext>
            </a:extLst>
          </p:cNvPr>
          <p:cNvSpPr/>
          <p:nvPr/>
        </p:nvSpPr>
        <p:spPr>
          <a:xfrm>
            <a:off x="2106004" y="1559949"/>
            <a:ext cx="1144520" cy="449979"/>
          </a:xfrm>
          <a:prstGeom prst="wedgeRectCallout">
            <a:avLst>
              <a:gd name="adj1" fmla="val 59598"/>
              <a:gd name="adj2" fmla="val 981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publish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37343057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25" name="!!AppA">
            <a:extLst>
              <a:ext uri="{FF2B5EF4-FFF2-40B4-BE49-F238E27FC236}">
                <a16:creationId xmlns:a16="http://schemas.microsoft.com/office/drawing/2014/main" id="{BF383062-B30D-483F-AE59-598490E5CF83}"/>
              </a:ext>
            </a:extLst>
          </p:cNvPr>
          <p:cNvGrpSpPr/>
          <p:nvPr/>
        </p:nvGrpSpPr>
        <p:grpSpPr>
          <a:xfrm>
            <a:off x="7093360" y="2697556"/>
            <a:ext cx="1249849" cy="1458155"/>
            <a:chOff x="3444424" y="1954650"/>
            <a:chExt cx="1400542" cy="163396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E7FF804-9CFA-41AE-A069-4B058CA9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9C008E-C3D2-4557-A8F6-FEC3DC32FA48}"/>
                </a:ext>
              </a:extLst>
            </p:cNvPr>
            <p:cNvSpPr txBox="1"/>
            <p:nvPr/>
          </p:nvSpPr>
          <p:spPr>
            <a:xfrm>
              <a:off x="3534072" y="2525411"/>
              <a:ext cx="115206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consumer.js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6294A0-08AB-40DB-9616-AF0ADBF41D6E}"/>
              </a:ext>
            </a:extLst>
          </p:cNvPr>
          <p:cNvCxnSpPr>
            <a:cxnSpLocks/>
          </p:cNvCxnSpPr>
          <p:nvPr/>
        </p:nvCxnSpPr>
        <p:spPr>
          <a:xfrm flipH="1">
            <a:off x="6581276" y="3314230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39842D65-8461-4DC3-B1FC-C9EA93E76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1585" y="289356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BFC8941-8C07-4952-A291-B49774D3E415}"/>
              </a:ext>
            </a:extLst>
          </p:cNvPr>
          <p:cNvCxnSpPr>
            <a:stCxn id="29" idx="1"/>
            <a:endCxn id="36" idx="4"/>
          </p:cNvCxnSpPr>
          <p:nvPr/>
        </p:nvCxnSpPr>
        <p:spPr>
          <a:xfrm rot="10800000">
            <a:off x="4890237" y="1842804"/>
            <a:ext cx="1081349" cy="1419746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E25E3C-F613-4DF4-BF4B-F1A80BD2E022}"/>
              </a:ext>
            </a:extLst>
          </p:cNvPr>
          <p:cNvSpPr txBox="1"/>
          <p:nvPr/>
        </p:nvSpPr>
        <p:spPr>
          <a:xfrm>
            <a:off x="5299315" y="3283949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25C0E56-738A-4957-8EF0-AEEEF9105E4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980127" y="1802473"/>
            <a:ext cx="1307733" cy="1091089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9EF592-0AC4-45E9-A688-9890A6EB4351}"/>
              </a:ext>
            </a:extLst>
          </p:cNvPr>
          <p:cNvSpPr txBox="1"/>
          <p:nvPr/>
        </p:nvSpPr>
        <p:spPr>
          <a:xfrm>
            <a:off x="5660732" y="1810005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63218143-3F0C-4A47-AAF6-FD002A7328E8}"/>
              </a:ext>
            </a:extLst>
          </p:cNvPr>
          <p:cNvSpPr/>
          <p:nvPr/>
        </p:nvSpPr>
        <p:spPr>
          <a:xfrm>
            <a:off x="4953707" y="3885850"/>
            <a:ext cx="1144520" cy="449979"/>
          </a:xfrm>
          <a:prstGeom prst="wedgeRectCallout">
            <a:avLst>
              <a:gd name="adj1" fmla="val -37606"/>
              <a:gd name="adj2" fmla="val -1829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subscribe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2006038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D31756B6-F7E0-4489-B989-E3D713F21753}"/>
              </a:ext>
            </a:extLst>
          </p:cNvPr>
          <p:cNvGrpSpPr/>
          <p:nvPr/>
        </p:nvGrpSpPr>
        <p:grpSpPr>
          <a:xfrm>
            <a:off x="1029157" y="2530667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D039538-8D77-43EC-B561-829939271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2F0FB-8A68-4372-A07B-C80DEAAEDABD}"/>
                </a:ext>
              </a:extLst>
            </p:cNvPr>
            <p:cNvSpPr txBox="1"/>
            <p:nvPr/>
          </p:nvSpPr>
          <p:spPr>
            <a:xfrm>
              <a:off x="3569101" y="2525411"/>
              <a:ext cx="1082005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publisher.js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CB5D4-47AD-42D4-BF32-8BD91AC5B241}"/>
              </a:ext>
            </a:extLst>
          </p:cNvPr>
          <p:cNvCxnSpPr>
            <a:cxnSpLocks/>
          </p:cNvCxnSpPr>
          <p:nvPr/>
        </p:nvCxnSpPr>
        <p:spPr>
          <a:xfrm>
            <a:off x="2233285" y="3259744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3808CD-7D28-4F7B-BDEB-2EB9D26F2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762" y="289075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6A8ABBA9-7BA6-4C80-8A01-31461385A7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94559" y="1321040"/>
            <a:ext cx="340491" cy="16926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360FA42-6B93-4954-89FA-FFEB8D9421D9}"/>
              </a:ext>
            </a:extLst>
          </p:cNvPr>
          <p:cNvCxnSpPr>
            <a:cxnSpLocks/>
            <a:stCxn id="9" idx="0"/>
            <a:endCxn id="35" idx="3"/>
          </p:cNvCxnSpPr>
          <p:nvPr/>
        </p:nvCxnSpPr>
        <p:spPr>
          <a:xfrm rot="5400000" flipH="1" flipV="1">
            <a:off x="3543235" y="1650275"/>
            <a:ext cx="1088284" cy="1392681"/>
          </a:xfrm>
          <a:prstGeom prst="bentConnector4">
            <a:avLst>
              <a:gd name="adj1" fmla="val 45214"/>
              <a:gd name="adj2" fmla="val -1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!!AppA">
            <a:extLst>
              <a:ext uri="{FF2B5EF4-FFF2-40B4-BE49-F238E27FC236}">
                <a16:creationId xmlns:a16="http://schemas.microsoft.com/office/drawing/2014/main" id="{BF383062-B30D-483F-AE59-598490E5CF83}"/>
              </a:ext>
            </a:extLst>
          </p:cNvPr>
          <p:cNvGrpSpPr/>
          <p:nvPr/>
        </p:nvGrpSpPr>
        <p:grpSpPr>
          <a:xfrm>
            <a:off x="7093360" y="2697556"/>
            <a:ext cx="1249849" cy="1458155"/>
            <a:chOff x="3444424" y="1954650"/>
            <a:chExt cx="1400542" cy="163396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E7FF804-9CFA-41AE-A069-4B058CA9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9C008E-C3D2-4557-A8F6-FEC3DC32FA48}"/>
                </a:ext>
              </a:extLst>
            </p:cNvPr>
            <p:cNvSpPr txBox="1"/>
            <p:nvPr/>
          </p:nvSpPr>
          <p:spPr>
            <a:xfrm>
              <a:off x="3534072" y="2525411"/>
              <a:ext cx="115206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consumer.js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6294A0-08AB-40DB-9616-AF0ADBF41D6E}"/>
              </a:ext>
            </a:extLst>
          </p:cNvPr>
          <p:cNvCxnSpPr>
            <a:cxnSpLocks/>
          </p:cNvCxnSpPr>
          <p:nvPr/>
        </p:nvCxnSpPr>
        <p:spPr>
          <a:xfrm flipH="1">
            <a:off x="6581276" y="3314230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39842D65-8461-4DC3-B1FC-C9EA93E76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1585" y="289356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0602EE-45CF-4AAA-BDEB-EB285C386A9F}"/>
              </a:ext>
            </a:extLst>
          </p:cNvPr>
          <p:cNvSpPr txBox="1"/>
          <p:nvPr/>
        </p:nvSpPr>
        <p:spPr>
          <a:xfrm>
            <a:off x="2864500" y="2386728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BFC8941-8C07-4952-A291-B49774D3E415}"/>
              </a:ext>
            </a:extLst>
          </p:cNvPr>
          <p:cNvCxnSpPr>
            <a:stCxn id="29" idx="1"/>
            <a:endCxn id="36" idx="4"/>
          </p:cNvCxnSpPr>
          <p:nvPr/>
        </p:nvCxnSpPr>
        <p:spPr>
          <a:xfrm rot="10800000">
            <a:off x="4890237" y="1842804"/>
            <a:ext cx="1081349" cy="1419746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E25E3C-F613-4DF4-BF4B-F1A80BD2E022}"/>
              </a:ext>
            </a:extLst>
          </p:cNvPr>
          <p:cNvSpPr txBox="1"/>
          <p:nvPr/>
        </p:nvSpPr>
        <p:spPr>
          <a:xfrm>
            <a:off x="5299315" y="3283949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25C0E56-738A-4957-8EF0-AEEEF9105E4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980127" y="1802473"/>
            <a:ext cx="1307733" cy="1091089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9EF592-0AC4-45E9-A688-9890A6EB4351}"/>
              </a:ext>
            </a:extLst>
          </p:cNvPr>
          <p:cNvSpPr txBox="1"/>
          <p:nvPr/>
        </p:nvSpPr>
        <p:spPr>
          <a:xfrm>
            <a:off x="5660732" y="1810005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C0C8B2F0-9519-45A0-8BB7-914F3DDFFAEE}"/>
              </a:ext>
            </a:extLst>
          </p:cNvPr>
          <p:cNvSpPr/>
          <p:nvPr/>
        </p:nvSpPr>
        <p:spPr>
          <a:xfrm>
            <a:off x="2106004" y="1559949"/>
            <a:ext cx="1144520" cy="449979"/>
          </a:xfrm>
          <a:prstGeom prst="wedgeRectCallout">
            <a:avLst>
              <a:gd name="adj1" fmla="val 59598"/>
              <a:gd name="adj2" fmla="val 981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publish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63218143-3F0C-4A47-AAF6-FD002A7328E8}"/>
              </a:ext>
            </a:extLst>
          </p:cNvPr>
          <p:cNvSpPr/>
          <p:nvPr/>
        </p:nvSpPr>
        <p:spPr>
          <a:xfrm>
            <a:off x="4953707" y="3885850"/>
            <a:ext cx="1144520" cy="449979"/>
          </a:xfrm>
          <a:prstGeom prst="wedgeRectCallout">
            <a:avLst>
              <a:gd name="adj1" fmla="val -37606"/>
              <a:gd name="adj2" fmla="val -1829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subscribe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3679424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5801B-2FD4-4E36-AEE5-F615D1BC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9" y="1890793"/>
            <a:ext cx="3262073" cy="1026709"/>
          </a:xfrm>
          <a:prstGeom prst="rect">
            <a:avLst/>
          </a:prstGeom>
        </p:spPr>
      </p:pic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 -</a:t>
            </a:r>
            <a:br>
              <a:rPr lang="en-US" dirty="0"/>
            </a:br>
            <a:r>
              <a:rPr lang="en-US" dirty="0"/>
              <a:t>switch to MySQL state store with configuration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6429337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82497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0006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32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6765975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91044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15133" y="3967829"/>
            <a:ext cx="447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49176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21749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6494534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3169887" y="477068"/>
            <a:ext cx="1126692" cy="606548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7240679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7437857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78836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6567384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7037246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6462135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289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EB63-CECA-43A2-B08A-D46819728CD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</a:blip>
          <a:stretch>
            <a:fillRect/>
          </a:stretch>
        </p:blipFill>
        <p:spPr>
          <a:xfrm>
            <a:off x="2325288" y="1240784"/>
            <a:ext cx="3949398" cy="317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21DEF2-41F8-437E-A346-B1E7DCAFEC4D}"/>
              </a:ext>
            </a:extLst>
          </p:cNvPr>
          <p:cNvCxnSpPr/>
          <p:nvPr/>
        </p:nvCxnSpPr>
        <p:spPr>
          <a:xfrm flipV="1">
            <a:off x="5847561" y="3110523"/>
            <a:ext cx="946692" cy="21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B4F61B-46D3-4F94-AB60-2A4DE17F284C}"/>
              </a:ext>
            </a:extLst>
          </p:cNvPr>
          <p:cNvSpPr/>
          <p:nvPr/>
        </p:nvSpPr>
        <p:spPr>
          <a:xfrm>
            <a:off x="6267938" y="2454031"/>
            <a:ext cx="547198" cy="324796"/>
          </a:xfrm>
          <a:custGeom>
            <a:avLst/>
            <a:gdLst>
              <a:gd name="connsiteX0" fmla="*/ 0 w 547198"/>
              <a:gd name="connsiteY0" fmla="*/ 0 h 324796"/>
              <a:gd name="connsiteX1" fmla="*/ 547077 w 547198"/>
              <a:gd name="connsiteY1" fmla="*/ 320431 h 324796"/>
              <a:gd name="connsiteX2" fmla="*/ 39077 w 547198"/>
              <a:gd name="connsiteY2" fmla="*/ 156307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198" h="324796">
                <a:moveTo>
                  <a:pt x="0" y="0"/>
                </a:moveTo>
                <a:cubicBezTo>
                  <a:pt x="270282" y="147190"/>
                  <a:pt x="540564" y="294380"/>
                  <a:pt x="547077" y="320431"/>
                </a:cubicBezTo>
                <a:cubicBezTo>
                  <a:pt x="553590" y="346482"/>
                  <a:pt x="296333" y="251394"/>
                  <a:pt x="39077" y="1563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0E9701-D335-47A2-8835-A6151D3DBFCA}"/>
              </a:ext>
            </a:extLst>
          </p:cNvPr>
          <p:cNvCxnSpPr/>
          <p:nvPr/>
        </p:nvCxnSpPr>
        <p:spPr>
          <a:xfrm>
            <a:off x="5345723" y="1799158"/>
            <a:ext cx="1469413" cy="86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F465D83-058D-46ED-BFF2-D2A37488BB24}"/>
              </a:ext>
            </a:extLst>
          </p:cNvPr>
          <p:cNvSpPr/>
          <p:nvPr/>
        </p:nvSpPr>
        <p:spPr>
          <a:xfrm>
            <a:off x="5589461" y="1062440"/>
            <a:ext cx="872674" cy="271296"/>
          </a:xfrm>
          <a:prstGeom prst="wedgeRectCallout">
            <a:avLst>
              <a:gd name="adj1" fmla="val -56106"/>
              <a:gd name="adj2" fmla="val 26367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connect to sidecar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010D470-61F7-4EDE-AF7D-B4CBE34295DE}"/>
              </a:ext>
            </a:extLst>
          </p:cNvPr>
          <p:cNvSpPr/>
          <p:nvPr/>
        </p:nvSpPr>
        <p:spPr>
          <a:xfrm>
            <a:off x="5392734" y="2728729"/>
            <a:ext cx="656148" cy="351027"/>
          </a:xfrm>
          <a:prstGeom prst="wedgeRectCallout">
            <a:avLst>
              <a:gd name="adj1" fmla="val 88376"/>
              <a:gd name="adj2" fmla="val -1173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retrieve state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1E5C0E9D-6FE4-4E54-AC3C-341208AB26BF}"/>
              </a:ext>
            </a:extLst>
          </p:cNvPr>
          <p:cNvSpPr/>
          <p:nvPr/>
        </p:nvSpPr>
        <p:spPr>
          <a:xfrm>
            <a:off x="5369650" y="3685139"/>
            <a:ext cx="656148" cy="351027"/>
          </a:xfrm>
          <a:prstGeom prst="wedgeRectCallout">
            <a:avLst>
              <a:gd name="adj1" fmla="val 50261"/>
              <a:gd name="adj2" fmla="val -15967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err="1">
                <a:solidFill>
                  <a:schemeClr val="bg1">
                    <a:lumMod val="50000"/>
                  </a:schemeClr>
                </a:solidFill>
              </a:rPr>
              <a:t>setstate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2" descr="See the source image">
            <a:extLst>
              <a:ext uri="{FF2B5EF4-FFF2-40B4-BE49-F238E27FC236}">
                <a16:creationId xmlns:a16="http://schemas.microsoft.com/office/drawing/2014/main" id="{C25F4FCA-6965-4665-BF94-3EF5C4ACE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673" y="4148659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ySQL - Logos Download">
            <a:extLst>
              <a:ext uri="{FF2B5EF4-FFF2-40B4-BE49-F238E27FC236}">
                <a16:creationId xmlns:a16="http://schemas.microsoft.com/office/drawing/2014/main" id="{CB2E66E0-E143-40BE-B45C-AE912B65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35" y="1134314"/>
            <a:ext cx="763478" cy="45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SQL - Logos Download">
            <a:extLst>
              <a:ext uri="{FF2B5EF4-FFF2-40B4-BE49-F238E27FC236}">
                <a16:creationId xmlns:a16="http://schemas.microsoft.com/office/drawing/2014/main" id="{906F4EB1-53D4-4944-89BC-0FFA7F6C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8" y="4120737"/>
            <a:ext cx="345316" cy="20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52" grpId="0" animBg="1"/>
      <p:bldP spid="5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</a:t>
            </a:r>
            <a:r>
              <a:rPr lang="en-US" i="1" dirty="0"/>
              <a:t>any</a:t>
            </a:r>
            <a:r>
              <a:rPr lang="en-US" dirty="0"/>
              <a:t> application</a:t>
            </a:r>
            <a:br>
              <a:rPr lang="en-US" dirty="0"/>
            </a:br>
            <a:r>
              <a:rPr lang="en-US" dirty="0"/>
              <a:t>- either through SDK or using HTTP or </a:t>
            </a:r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930496" y="2680275"/>
            <a:ext cx="1181847" cy="651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SDK for </a:t>
            </a:r>
            <a:r>
              <a:rPr lang="en-US" sz="1400" b="1" dirty="0" err="1"/>
              <a:t>Dapr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96103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771420" y="405176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551475" y="462177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075267" y="1851346"/>
            <a:ext cx="1105302" cy="329553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4947568" y="1134314"/>
            <a:ext cx="4196432" cy="664844"/>
            <a:chOff x="6836292" y="686824"/>
            <a:chExt cx="5304793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30479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953666" cy="476593"/>
              <a:chOff x="10323071" y="956855"/>
              <a:chExt cx="953666" cy="476593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B26547-0B7F-46FB-AE69-33F3500BBF5C}"/>
                  </a:ext>
                </a:extLst>
              </p:cNvPr>
              <p:cNvSpPr txBox="1"/>
              <p:nvPr/>
            </p:nvSpPr>
            <p:spPr>
              <a:xfrm>
                <a:off x="10952514" y="1314099"/>
                <a:ext cx="324223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MySQL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8547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  <a:endCxn id="83" idx="1"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3971846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19302A2B-9A39-4E0F-8546-BFD90945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9495" y="4179022"/>
            <a:ext cx="617111" cy="3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323B87-C741-45B5-9307-2FDA83CF6E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94057" y="3940989"/>
            <a:ext cx="452486" cy="1953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EB5BC4F-ECA6-4E19-B39A-D08CE5B96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2367" y="3631767"/>
            <a:ext cx="815461" cy="1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picture containing clipart&#10;&#10;Description automatically generated">
            <a:extLst>
              <a:ext uri="{FF2B5EF4-FFF2-40B4-BE49-F238E27FC236}">
                <a16:creationId xmlns:a16="http://schemas.microsoft.com/office/drawing/2014/main" id="{C13A51E6-D317-4EF7-9E34-ADBC9C760F9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228" y="3829391"/>
            <a:ext cx="790789" cy="369515"/>
          </a:xfrm>
          <a:prstGeom prst="rect">
            <a:avLst/>
          </a:prstGeom>
          <a:ln>
            <a:noFill/>
          </a:ln>
        </p:spPr>
      </p:pic>
      <p:pic>
        <p:nvPicPr>
          <p:cNvPr id="48" name="Picture 2" descr="Image result for c++ logo">
            <a:extLst>
              <a:ext uri="{FF2B5EF4-FFF2-40B4-BE49-F238E27FC236}">
                <a16:creationId xmlns:a16="http://schemas.microsoft.com/office/drawing/2014/main" id="{762416E7-11D8-46BB-BB97-CF30154E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201" y="4549486"/>
            <a:ext cx="329842" cy="36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A036B844-0840-4D72-9E0D-38E6E6A07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645" y="4235334"/>
            <a:ext cx="314152" cy="3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ySQL - Logos Download">
            <a:extLst>
              <a:ext uri="{FF2B5EF4-FFF2-40B4-BE49-F238E27FC236}">
                <a16:creationId xmlns:a16="http://schemas.microsoft.com/office/drawing/2014/main" id="{ABDCCB6E-DACB-49D5-8F26-A254A4B7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34" y="1247275"/>
            <a:ext cx="372766" cy="22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41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DA938C1-3652-4DA6-ADF9-FFF5D7337436}"/>
              </a:ext>
            </a:extLst>
          </p:cNvPr>
          <p:cNvCxnSpPr>
            <a:cxnSpLocks/>
          </p:cNvCxnSpPr>
          <p:nvPr/>
        </p:nvCxnSpPr>
        <p:spPr>
          <a:xfrm flipV="1">
            <a:off x="4824105" y="1481439"/>
            <a:ext cx="3163415" cy="53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7A2F814-8A5F-4D1D-9630-6D87672B9772}"/>
              </a:ext>
            </a:extLst>
          </p:cNvPr>
          <p:cNvSpPr/>
          <p:nvPr/>
        </p:nvSpPr>
        <p:spPr>
          <a:xfrm>
            <a:off x="4819973" y="1557580"/>
            <a:ext cx="3278384" cy="581186"/>
          </a:xfrm>
          <a:custGeom>
            <a:avLst/>
            <a:gdLst>
              <a:gd name="connsiteX0" fmla="*/ 0 w 3278384"/>
              <a:gd name="connsiteY0" fmla="*/ 526942 h 581186"/>
              <a:gd name="connsiteX1" fmla="*/ 3277891 w 3278384"/>
              <a:gd name="connsiteY1" fmla="*/ 0 h 581186"/>
              <a:gd name="connsiteX2" fmla="*/ 193729 w 3278384"/>
              <a:gd name="connsiteY2" fmla="*/ 581186 h 58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8384" h="581186">
                <a:moveTo>
                  <a:pt x="0" y="526942"/>
                </a:moveTo>
                <a:lnTo>
                  <a:pt x="3277891" y="0"/>
                </a:lnTo>
                <a:cubicBezTo>
                  <a:pt x="3310179" y="9041"/>
                  <a:pt x="1751954" y="295113"/>
                  <a:pt x="193729" y="58118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2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2" grpId="0"/>
      <p:bldP spid="8" grpId="0" animBg="1"/>
      <p:bldP spid="75" grpId="0" animBg="1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962C4-4E25-4CBD-BEDC-37F0FFAEFC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57" y="3968684"/>
            <a:ext cx="883090" cy="89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9957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3589A-EFFA-4473-84B3-2B5B5BD367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822" y="1523582"/>
            <a:ext cx="3965025" cy="109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066950-C4F1-4D14-B167-A24938D509B6}"/>
              </a:ext>
            </a:extLst>
          </p:cNvPr>
          <p:cNvCxnSpPr>
            <a:cxnSpLocks/>
          </p:cNvCxnSpPr>
          <p:nvPr/>
        </p:nvCxnSpPr>
        <p:spPr>
          <a:xfrm>
            <a:off x="3360615" y="2571750"/>
            <a:ext cx="915071" cy="2105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2912890" y="2779659"/>
            <a:ext cx="757191" cy="351027"/>
          </a:xfrm>
          <a:prstGeom prst="wedgeRectCallout">
            <a:avLst>
              <a:gd name="adj1" fmla="val 36843"/>
              <a:gd name="adj2" fmla="val -9955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publish message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D0A440C-EFEE-41EF-8E54-A664B781754E}"/>
              </a:ext>
            </a:extLst>
          </p:cNvPr>
          <p:cNvSpPr/>
          <p:nvPr/>
        </p:nvSpPr>
        <p:spPr>
          <a:xfrm>
            <a:off x="7915499" y="922215"/>
            <a:ext cx="350029" cy="34231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B6D995-4544-41DF-B684-291C2173A966}"/>
              </a:ext>
            </a:extLst>
          </p:cNvPr>
          <p:cNvSpPr/>
          <p:nvPr/>
        </p:nvSpPr>
        <p:spPr>
          <a:xfrm>
            <a:off x="4298448" y="882096"/>
            <a:ext cx="3681060" cy="1798581"/>
          </a:xfrm>
          <a:custGeom>
            <a:avLst/>
            <a:gdLst>
              <a:gd name="connsiteX0" fmla="*/ 281367 w 3681060"/>
              <a:gd name="connsiteY0" fmla="*/ 1798581 h 1798581"/>
              <a:gd name="connsiteX1" fmla="*/ 132875 w 3681060"/>
              <a:gd name="connsiteY1" fmla="*/ 1290581 h 1798581"/>
              <a:gd name="connsiteX2" fmla="*/ 117244 w 3681060"/>
              <a:gd name="connsiteY2" fmla="*/ 540304 h 1798581"/>
              <a:gd name="connsiteX3" fmla="*/ 1688137 w 3681060"/>
              <a:gd name="connsiteY3" fmla="*/ 1042 h 1798581"/>
              <a:gd name="connsiteX4" fmla="*/ 3681060 w 3681060"/>
              <a:gd name="connsiteY4" fmla="*/ 430889 h 179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1060" h="1798581">
                <a:moveTo>
                  <a:pt x="281367" y="1798581"/>
                </a:moveTo>
                <a:cubicBezTo>
                  <a:pt x="220798" y="1649437"/>
                  <a:pt x="160229" y="1500294"/>
                  <a:pt x="132875" y="1290581"/>
                </a:cubicBezTo>
                <a:cubicBezTo>
                  <a:pt x="105521" y="1080868"/>
                  <a:pt x="-141966" y="755227"/>
                  <a:pt x="117244" y="540304"/>
                </a:cubicBezTo>
                <a:cubicBezTo>
                  <a:pt x="376454" y="325381"/>
                  <a:pt x="1094168" y="19278"/>
                  <a:pt x="1688137" y="1042"/>
                </a:cubicBezTo>
                <a:cubicBezTo>
                  <a:pt x="2282106" y="-17194"/>
                  <a:pt x="2981583" y="206847"/>
                  <a:pt x="3681060" y="430889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0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326C2-148C-4086-BA50-8760DF455579}"/>
              </a:ext>
            </a:extLst>
          </p:cNvPr>
          <p:cNvSpPr txBox="1"/>
          <p:nvPr/>
        </p:nvSpPr>
        <p:spPr>
          <a:xfrm>
            <a:off x="0" y="4601692"/>
            <a:ext cx="91439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and you are invited to come do an internship and explore job opportunities with us!</a:t>
            </a:r>
          </a:p>
        </p:txBody>
      </p:sp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796" y="4655083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230" y="4581989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941" y="4568229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653" y="4466464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176" y="4416946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98" y="4509254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445" y="4218265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720" y="4574862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140" y="4652327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925" y="4191083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811" y="4614026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741" y="428988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060" y="4305799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213" y="4565309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599" y="4288235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190" y="419108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757" y="4281656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433" y="460782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91" y="458198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157" y="4515221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322" y="42578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00" y="422277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661" y="428967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891" y="460169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611" y="427755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881" y="4202424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oskalis Logo - Berghauser Pont Academy : Berghauser Pont Academy">
            <a:extLst>
              <a:ext uri="{FF2B5EF4-FFF2-40B4-BE49-F238E27FC236}">
                <a16:creationId xmlns:a16="http://schemas.microsoft.com/office/drawing/2014/main" id="{8FE18D20-F177-4278-8790-7F0590C3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321" y="4061861"/>
            <a:ext cx="1090770" cy="6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923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4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91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2407233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343747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118841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28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2743871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323076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533908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0537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-263726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2472430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918223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3218575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45280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3015142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6185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3439116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528051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89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6059345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6834439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7040776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6455705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4967995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8142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2386356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D90A0-BCB3-43DB-B911-44ACD956A5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7459" y="1232140"/>
            <a:ext cx="4861365" cy="184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3832477" y="2379836"/>
            <a:ext cx="1034176" cy="421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3263268" y="2207862"/>
            <a:ext cx="757191" cy="351027"/>
          </a:xfrm>
          <a:prstGeom prst="wedgeRectCallout">
            <a:avLst>
              <a:gd name="adj1" fmla="val 76065"/>
              <a:gd name="adj2" fmla="val 7633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subscribe on topic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DA9470-5CAA-4FF8-BB15-2F886B6D5641}"/>
              </a:ext>
            </a:extLst>
          </p:cNvPr>
          <p:cNvSpPr/>
          <p:nvPr/>
        </p:nvSpPr>
        <p:spPr>
          <a:xfrm>
            <a:off x="3884246" y="2152182"/>
            <a:ext cx="4501662" cy="905726"/>
          </a:xfrm>
          <a:custGeom>
            <a:avLst/>
            <a:gdLst>
              <a:gd name="connsiteX0" fmla="*/ 0 w 4501662"/>
              <a:gd name="connsiteY0" fmla="*/ 888003 h 905726"/>
              <a:gd name="connsiteX1" fmla="*/ 3368431 w 4501662"/>
              <a:gd name="connsiteY1" fmla="*/ 794218 h 905726"/>
              <a:gd name="connsiteX2" fmla="*/ 3438769 w 4501662"/>
              <a:gd name="connsiteY2" fmla="*/ 43941 h 905726"/>
              <a:gd name="connsiteX3" fmla="*/ 4501662 w 4501662"/>
              <a:gd name="connsiteY3" fmla="*/ 153356 h 90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1662" h="905726">
                <a:moveTo>
                  <a:pt x="0" y="888003"/>
                </a:moveTo>
                <a:cubicBezTo>
                  <a:pt x="1397651" y="911449"/>
                  <a:pt x="2795303" y="934895"/>
                  <a:pt x="3368431" y="794218"/>
                </a:cubicBezTo>
                <a:cubicBezTo>
                  <a:pt x="3941559" y="653541"/>
                  <a:pt x="3249897" y="150751"/>
                  <a:pt x="3438769" y="43941"/>
                </a:cubicBezTo>
                <a:cubicBezTo>
                  <a:pt x="3627641" y="-62869"/>
                  <a:pt x="4064651" y="45243"/>
                  <a:pt x="4501662" y="153356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7632AF7C-8850-478E-8E45-F6BE90A6CF69}"/>
              </a:ext>
            </a:extLst>
          </p:cNvPr>
          <p:cNvSpPr/>
          <p:nvPr/>
        </p:nvSpPr>
        <p:spPr>
          <a:xfrm>
            <a:off x="7820541" y="1630052"/>
            <a:ext cx="1130733" cy="351027"/>
          </a:xfrm>
          <a:prstGeom prst="wedgeRectCallout">
            <a:avLst>
              <a:gd name="adj1" fmla="val -40568"/>
              <a:gd name="adj2" fmla="val 1119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message sent to handler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9856729-3279-4C0C-AFE9-7697E3C64FB1}"/>
              </a:ext>
            </a:extLst>
          </p:cNvPr>
          <p:cNvSpPr/>
          <p:nvPr/>
        </p:nvSpPr>
        <p:spPr>
          <a:xfrm>
            <a:off x="3868615" y="2194675"/>
            <a:ext cx="4360985" cy="935440"/>
          </a:xfrm>
          <a:custGeom>
            <a:avLst/>
            <a:gdLst>
              <a:gd name="connsiteX0" fmla="*/ 0 w 4360985"/>
              <a:gd name="connsiteY0" fmla="*/ 884587 h 935440"/>
              <a:gd name="connsiteX1" fmla="*/ 3579447 w 4360985"/>
              <a:gd name="connsiteY1" fmla="*/ 845510 h 935440"/>
              <a:gd name="connsiteX2" fmla="*/ 3610708 w 4360985"/>
              <a:gd name="connsiteY2" fmla="*/ 56156 h 935440"/>
              <a:gd name="connsiteX3" fmla="*/ 4360985 w 4360985"/>
              <a:gd name="connsiteY3" fmla="*/ 126494 h 93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0985" h="935440">
                <a:moveTo>
                  <a:pt x="0" y="884587"/>
                </a:moveTo>
                <a:cubicBezTo>
                  <a:pt x="1488831" y="934084"/>
                  <a:pt x="2977662" y="983582"/>
                  <a:pt x="3579447" y="845510"/>
                </a:cubicBezTo>
                <a:cubicBezTo>
                  <a:pt x="4181232" y="707438"/>
                  <a:pt x="3480452" y="175992"/>
                  <a:pt x="3610708" y="56156"/>
                </a:cubicBezTo>
                <a:cubicBezTo>
                  <a:pt x="3740964" y="-63680"/>
                  <a:pt x="4050974" y="31407"/>
                  <a:pt x="4360985" y="126494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5" grpId="0" animBg="1"/>
      <p:bldP spid="74" grpId="0" animBg="1"/>
      <p:bldP spid="1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!!AppA">
            <a:extLst>
              <a:ext uri="{FF2B5EF4-FFF2-40B4-BE49-F238E27FC236}">
                <a16:creationId xmlns:a16="http://schemas.microsoft.com/office/drawing/2014/main" id="{FACCFDC5-A2F4-4920-97B7-557210D9C291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3A012F18-BC3E-4F2D-8512-355D013F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C12DB1-269F-48E2-AE8C-4B032C7DF86B}"/>
                </a:ext>
              </a:extLst>
            </p:cNvPr>
            <p:cNvSpPr txBox="1"/>
            <p:nvPr/>
          </p:nvSpPr>
          <p:spPr>
            <a:xfrm>
              <a:off x="3635561" y="2525411"/>
              <a:ext cx="94908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Node App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26A92B0-F626-403B-B580-01B533A4B237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>
            <a:extLst>
              <a:ext uri="{FF2B5EF4-FFF2-40B4-BE49-F238E27FC236}">
                <a16:creationId xmlns:a16="http://schemas.microsoft.com/office/drawing/2014/main" id="{ADF918B7-5588-46C7-8A2B-7DC1C86A4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191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4EA8FFA-2315-4BA8-8268-DA2C916188A0}"/>
              </a:ext>
            </a:extLst>
          </p:cNvPr>
          <p:cNvCxnSpPr>
            <a:cxnSpLocks/>
            <a:stCxn id="76" idx="2"/>
            <a:endCxn id="92" idx="0"/>
          </p:cNvCxnSpPr>
          <p:nvPr/>
        </p:nvCxnSpPr>
        <p:spPr>
          <a:xfrm rot="5400000">
            <a:off x="4401591" y="2448609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B84FCA-99F0-41CE-848F-5D446AF25A59}"/>
              </a:ext>
            </a:extLst>
          </p:cNvPr>
          <p:cNvSpPr txBox="1"/>
          <p:nvPr/>
        </p:nvSpPr>
        <p:spPr>
          <a:xfrm>
            <a:off x="4696724" y="3257830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AB1DB9-B469-4A5A-BB1C-0977B3FF5592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50DA3A-C4F9-498C-B50A-F984A2883C4D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7BFB4E-EB6C-4242-B90B-03392EBD168F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B901BA-10FE-41BE-A193-A0174EBD1A74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440A693-A88F-4F4B-8F11-44AF2DF6773A}"/>
              </a:ext>
            </a:extLst>
          </p:cNvPr>
          <p:cNvCxnSpPr>
            <a:cxnSpLocks/>
            <a:stCxn id="106" idx="3"/>
            <a:endCxn id="53" idx="1"/>
          </p:cNvCxnSpPr>
          <p:nvPr/>
        </p:nvCxnSpPr>
        <p:spPr>
          <a:xfrm flipH="1" flipV="1">
            <a:off x="4665473" y="1108103"/>
            <a:ext cx="118245" cy="694370"/>
          </a:xfrm>
          <a:prstGeom prst="bentConnector5">
            <a:avLst>
              <a:gd name="adj1" fmla="val 264214"/>
              <a:gd name="adj2" fmla="val 50022"/>
              <a:gd name="adj3" fmla="val 2643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51DD1FB-3187-482D-B767-AFCC2E5D4C0D}"/>
              </a:ext>
            </a:extLst>
          </p:cNvPr>
          <p:cNvCxnSpPr>
            <a:stCxn id="76" idx="1"/>
            <a:endCxn id="107" idx="4"/>
          </p:cNvCxnSpPr>
          <p:nvPr/>
        </p:nvCxnSpPr>
        <p:spPr>
          <a:xfrm rot="10800000">
            <a:off x="4890237" y="1842805"/>
            <a:ext cx="421553" cy="598097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D0558F7-6DD7-4C46-8BA9-59C4874CD45B}"/>
              </a:ext>
            </a:extLst>
          </p:cNvPr>
          <p:cNvSpPr txBox="1"/>
          <p:nvPr/>
        </p:nvSpPr>
        <p:spPr>
          <a:xfrm>
            <a:off x="4586740" y="2446802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D60CFB-E91B-4FBC-B10F-CA91B31B6DC3}"/>
              </a:ext>
            </a:extLst>
          </p:cNvPr>
          <p:cNvCxnSpPr>
            <a:stCxn id="53" idx="3"/>
            <a:endCxn id="107" idx="0"/>
          </p:cNvCxnSpPr>
          <p:nvPr/>
        </p:nvCxnSpPr>
        <p:spPr>
          <a:xfrm flipH="1">
            <a:off x="4890236" y="1108103"/>
            <a:ext cx="28967" cy="590198"/>
          </a:xfrm>
          <a:prstGeom prst="bentConnector3">
            <a:avLst>
              <a:gd name="adj1" fmla="val 10534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3D7574A5-F27F-4E85-B985-53460A536D97}"/>
              </a:ext>
            </a:extLst>
          </p:cNvPr>
          <p:cNvCxnSpPr>
            <a:stCxn id="107" idx="6"/>
            <a:endCxn id="76" idx="0"/>
          </p:cNvCxnSpPr>
          <p:nvPr/>
        </p:nvCxnSpPr>
        <p:spPr>
          <a:xfrm>
            <a:off x="4931475" y="1802473"/>
            <a:ext cx="696589" cy="269440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885113C-2754-4C36-A4CC-AA0A2275CC65}"/>
              </a:ext>
            </a:extLst>
          </p:cNvPr>
          <p:cNvSpPr txBox="1"/>
          <p:nvPr/>
        </p:nvSpPr>
        <p:spPr>
          <a:xfrm>
            <a:off x="5334290" y="1594180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</p:spTree>
    <p:extLst>
      <p:ext uri="{BB962C8B-B14F-4D97-AF65-F5344CB8AC3E}">
        <p14:creationId xmlns:p14="http://schemas.microsoft.com/office/powerpoint/2010/main" val="249656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39" grpId="0" animBg="1"/>
      <p:bldP spid="101" grpId="0"/>
      <p:bldP spid="102" grpId="0"/>
      <p:bldP spid="103" grpId="0"/>
      <p:bldP spid="116" grpId="0"/>
      <p:bldP spid="128" grpId="0"/>
      <p:bldP spid="13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</p:spTree>
    <p:extLst>
      <p:ext uri="{BB962C8B-B14F-4D97-AF65-F5344CB8AC3E}">
        <p14:creationId xmlns:p14="http://schemas.microsoft.com/office/powerpoint/2010/main" val="24886650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  <a:br>
              <a:rPr lang="en-US" dirty="0"/>
            </a:br>
            <a:r>
              <a:rPr lang="en-US" dirty="0"/>
              <a:t>shared (global)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!!AppA">
            <a:extLst>
              <a:ext uri="{FF2B5EF4-FFF2-40B4-BE49-F238E27FC236}">
                <a16:creationId xmlns:a16="http://schemas.microsoft.com/office/drawing/2014/main" id="{FACCFDC5-A2F4-4920-97B7-557210D9C291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3A012F18-BC3E-4F2D-8512-355D013F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C12DB1-269F-48E2-AE8C-4B032C7DF86B}"/>
                </a:ext>
              </a:extLst>
            </p:cNvPr>
            <p:cNvSpPr txBox="1"/>
            <p:nvPr/>
          </p:nvSpPr>
          <p:spPr>
            <a:xfrm>
              <a:off x="3635561" y="2525411"/>
              <a:ext cx="94908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Node App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26A92B0-F626-403B-B580-01B533A4B237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>
            <a:extLst>
              <a:ext uri="{FF2B5EF4-FFF2-40B4-BE49-F238E27FC236}">
                <a16:creationId xmlns:a16="http://schemas.microsoft.com/office/drawing/2014/main" id="{ADF918B7-5588-46C7-8A2B-7DC1C86A4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191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4EA8FFA-2315-4BA8-8268-DA2C916188A0}"/>
              </a:ext>
            </a:extLst>
          </p:cNvPr>
          <p:cNvCxnSpPr>
            <a:cxnSpLocks/>
            <a:stCxn id="76" idx="2"/>
            <a:endCxn id="92" idx="0"/>
          </p:cNvCxnSpPr>
          <p:nvPr/>
        </p:nvCxnSpPr>
        <p:spPr>
          <a:xfrm rot="5400000">
            <a:off x="4401591" y="2448609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B84FCA-99F0-41CE-848F-5D446AF25A59}"/>
              </a:ext>
            </a:extLst>
          </p:cNvPr>
          <p:cNvSpPr txBox="1"/>
          <p:nvPr/>
        </p:nvSpPr>
        <p:spPr>
          <a:xfrm>
            <a:off x="4696724" y="3257830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AB1DB9-B469-4A5A-BB1C-0977B3FF5592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50DA3A-C4F9-498C-B50A-F984A2883C4D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7BFB4E-EB6C-4242-B90B-03392EBD168F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B901BA-10FE-41BE-A193-A0174EBD1A74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440A693-A88F-4F4B-8F11-44AF2DF6773A}"/>
              </a:ext>
            </a:extLst>
          </p:cNvPr>
          <p:cNvCxnSpPr>
            <a:cxnSpLocks/>
            <a:stCxn id="106" idx="3"/>
            <a:endCxn id="53" idx="1"/>
          </p:cNvCxnSpPr>
          <p:nvPr/>
        </p:nvCxnSpPr>
        <p:spPr>
          <a:xfrm flipH="1" flipV="1">
            <a:off x="4665473" y="1108103"/>
            <a:ext cx="118245" cy="694370"/>
          </a:xfrm>
          <a:prstGeom prst="bentConnector5">
            <a:avLst>
              <a:gd name="adj1" fmla="val 264214"/>
              <a:gd name="adj2" fmla="val 50022"/>
              <a:gd name="adj3" fmla="val 2643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51DD1FB-3187-482D-B767-AFCC2E5D4C0D}"/>
              </a:ext>
            </a:extLst>
          </p:cNvPr>
          <p:cNvCxnSpPr>
            <a:stCxn id="76" idx="1"/>
            <a:endCxn id="107" idx="4"/>
          </p:cNvCxnSpPr>
          <p:nvPr/>
        </p:nvCxnSpPr>
        <p:spPr>
          <a:xfrm rot="10800000">
            <a:off x="4890237" y="1842805"/>
            <a:ext cx="421553" cy="598097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D0558F7-6DD7-4C46-8BA9-59C4874CD45B}"/>
              </a:ext>
            </a:extLst>
          </p:cNvPr>
          <p:cNvSpPr txBox="1"/>
          <p:nvPr/>
        </p:nvSpPr>
        <p:spPr>
          <a:xfrm>
            <a:off x="4586740" y="2446802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D60CFB-E91B-4FBC-B10F-CA91B31B6DC3}"/>
              </a:ext>
            </a:extLst>
          </p:cNvPr>
          <p:cNvCxnSpPr>
            <a:stCxn id="53" idx="3"/>
            <a:endCxn id="107" idx="0"/>
          </p:cNvCxnSpPr>
          <p:nvPr/>
        </p:nvCxnSpPr>
        <p:spPr>
          <a:xfrm flipH="1">
            <a:off x="4890236" y="1108103"/>
            <a:ext cx="28967" cy="590198"/>
          </a:xfrm>
          <a:prstGeom prst="bentConnector3">
            <a:avLst>
              <a:gd name="adj1" fmla="val 10534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3D7574A5-F27F-4E85-B985-53460A536D97}"/>
              </a:ext>
            </a:extLst>
          </p:cNvPr>
          <p:cNvCxnSpPr>
            <a:stCxn id="107" idx="6"/>
            <a:endCxn id="76" idx="0"/>
          </p:cNvCxnSpPr>
          <p:nvPr/>
        </p:nvCxnSpPr>
        <p:spPr>
          <a:xfrm>
            <a:off x="4931475" y="1802473"/>
            <a:ext cx="696589" cy="269440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885113C-2754-4C36-A4CC-AA0A2275CC65}"/>
              </a:ext>
            </a:extLst>
          </p:cNvPr>
          <p:cNvSpPr txBox="1"/>
          <p:nvPr/>
        </p:nvSpPr>
        <p:spPr>
          <a:xfrm>
            <a:off x="5334290" y="1594180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7E80EF-FC4F-44F7-935E-E3145D96ED97}"/>
              </a:ext>
            </a:extLst>
          </p:cNvPr>
          <p:cNvSpPr/>
          <p:nvPr/>
        </p:nvSpPr>
        <p:spPr>
          <a:xfrm>
            <a:off x="5919723" y="1132318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351C93-2F7A-4EA4-96A7-25E28828D5B0}"/>
              </a:ext>
            </a:extLst>
          </p:cNvPr>
          <p:cNvSpPr txBox="1"/>
          <p:nvPr/>
        </p:nvSpPr>
        <p:spPr>
          <a:xfrm>
            <a:off x="6375535" y="1119818"/>
            <a:ext cx="76623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pubsub.yaml</a:t>
            </a:r>
            <a:endParaRPr lang="en-US" sz="1050" i="1" dirty="0"/>
          </a:p>
        </p:txBody>
      </p:sp>
      <p:pic>
        <p:nvPicPr>
          <p:cNvPr id="59" name="Picture 2" descr="See the source image">
            <a:extLst>
              <a:ext uri="{FF2B5EF4-FFF2-40B4-BE49-F238E27FC236}">
                <a16:creationId xmlns:a16="http://schemas.microsoft.com/office/drawing/2014/main" id="{12BFA13E-8DD5-4B9B-B5D1-E1E323848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5634" y="1237040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5">
            <a:extLst>
              <a:ext uri="{FF2B5EF4-FFF2-40B4-BE49-F238E27FC236}">
                <a16:creationId xmlns:a16="http://schemas.microsoft.com/office/drawing/2014/main" id="{1D54E624-6196-41B4-8F6D-4623DB767477}"/>
              </a:ext>
            </a:extLst>
          </p:cNvPr>
          <p:cNvSpPr/>
          <p:nvPr/>
        </p:nvSpPr>
        <p:spPr bwMode="auto">
          <a:xfrm>
            <a:off x="6032521" y="3952041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62" name="Table 12">
            <a:extLst>
              <a:ext uri="{FF2B5EF4-FFF2-40B4-BE49-F238E27FC236}">
                <a16:creationId xmlns:a16="http://schemas.microsoft.com/office/drawing/2014/main" id="{722C2C06-D479-4968-B110-EFFD29908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76056"/>
              </p:ext>
            </p:extLst>
          </p:nvPr>
        </p:nvGraphicFramePr>
        <p:xfrm>
          <a:off x="6032521" y="3952041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6FDBF7E8-0305-45CB-9617-FB199F92807F}"/>
              </a:ext>
            </a:extLst>
          </p:cNvPr>
          <p:cNvSpPr/>
          <p:nvPr/>
        </p:nvSpPr>
        <p:spPr>
          <a:xfrm>
            <a:off x="7773335" y="3546254"/>
            <a:ext cx="1035124" cy="338320"/>
          </a:xfrm>
          <a:prstGeom prst="wedgeRectCallout">
            <a:avLst>
              <a:gd name="adj1" fmla="val -71168"/>
              <a:gd name="adj2" fmla="val 11048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85EC8-4A16-49E7-A177-58840A03BA88}"/>
              </a:ext>
            </a:extLst>
          </p:cNvPr>
          <p:cNvCxnSpPr/>
          <p:nvPr/>
        </p:nvCxnSpPr>
        <p:spPr>
          <a:xfrm flipV="1">
            <a:off x="5658509" y="4007840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45B2C98-7A83-4DAB-9D3F-B5E553EADD52}"/>
              </a:ext>
            </a:extLst>
          </p:cNvPr>
          <p:cNvSpPr/>
          <p:nvPr/>
        </p:nvSpPr>
        <p:spPr>
          <a:xfrm>
            <a:off x="6076615" y="1423463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73DA54-8615-4DF2-B5A6-0C3AE972E0AA}"/>
              </a:ext>
            </a:extLst>
          </p:cNvPr>
          <p:cNvSpPr txBox="1"/>
          <p:nvPr/>
        </p:nvSpPr>
        <p:spPr>
          <a:xfrm>
            <a:off x="6518207" y="1412255"/>
            <a:ext cx="9137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statestore.yaml</a:t>
            </a:r>
            <a:endParaRPr lang="en-US" sz="1050" i="1" dirty="0"/>
          </a:p>
        </p:txBody>
      </p:sp>
      <p:pic>
        <p:nvPicPr>
          <p:cNvPr id="71" name="Picture 2" descr="See the source image">
            <a:extLst>
              <a:ext uri="{FF2B5EF4-FFF2-40B4-BE49-F238E27FC236}">
                <a16:creationId xmlns:a16="http://schemas.microsoft.com/office/drawing/2014/main" id="{91921281-9E78-40F5-BF24-DC4E97EBD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2526" y="1528185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peech Bubble: Rectangle 76">
            <a:extLst>
              <a:ext uri="{FF2B5EF4-FFF2-40B4-BE49-F238E27FC236}">
                <a16:creationId xmlns:a16="http://schemas.microsoft.com/office/drawing/2014/main" id="{8D94F251-B3E9-4D16-BCFB-119542DCBC81}"/>
              </a:ext>
            </a:extLst>
          </p:cNvPr>
          <p:cNvSpPr/>
          <p:nvPr/>
        </p:nvSpPr>
        <p:spPr>
          <a:xfrm>
            <a:off x="7255511" y="839348"/>
            <a:ext cx="1249849" cy="338320"/>
          </a:xfrm>
          <a:prstGeom prst="wedgeRectCallout">
            <a:avLst>
              <a:gd name="adj1" fmla="val -110906"/>
              <a:gd name="adj2" fmla="val 12850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keyPrefix</a:t>
            </a:r>
            <a:r>
              <a:rPr lang="en-US" sz="900" dirty="0"/>
              <a:t> = none (global state)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673DD08-3AFC-4D95-8D26-9BBD6997F2F5}"/>
              </a:ext>
            </a:extLst>
          </p:cNvPr>
          <p:cNvCxnSpPr>
            <a:cxnSpLocks/>
            <a:endCxn id="69" idx="2"/>
          </p:cNvCxnSpPr>
          <p:nvPr/>
        </p:nvCxnSpPr>
        <p:spPr>
          <a:xfrm rot="5400000" flipH="1" flipV="1">
            <a:off x="5836654" y="1877831"/>
            <a:ext cx="516179" cy="376361"/>
          </a:xfrm>
          <a:prstGeom prst="bentConnector3">
            <a:avLst>
              <a:gd name="adj1" fmla="val 7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3213914-EBEA-462E-9913-F2C203C12CCD}"/>
              </a:ext>
            </a:extLst>
          </p:cNvPr>
          <p:cNvCxnSpPr/>
          <p:nvPr/>
        </p:nvCxnSpPr>
        <p:spPr>
          <a:xfrm rot="5400000" flipH="1" flipV="1">
            <a:off x="5596598" y="1814956"/>
            <a:ext cx="716763" cy="96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C199D4D-42C5-4B40-AD38-42F227D24238}"/>
              </a:ext>
            </a:extLst>
          </p:cNvPr>
          <p:cNvSpPr/>
          <p:nvPr/>
        </p:nvSpPr>
        <p:spPr>
          <a:xfrm>
            <a:off x="2284825" y="3326638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61577F-56B1-4188-BAC4-BCD5C0A62BFC}"/>
              </a:ext>
            </a:extLst>
          </p:cNvPr>
          <p:cNvSpPr txBox="1"/>
          <p:nvPr/>
        </p:nvSpPr>
        <p:spPr>
          <a:xfrm>
            <a:off x="1483337" y="3314138"/>
            <a:ext cx="76623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pubsub.yaml</a:t>
            </a:r>
            <a:endParaRPr lang="en-US" sz="1050" i="1" dirty="0"/>
          </a:p>
        </p:txBody>
      </p:sp>
      <p:pic>
        <p:nvPicPr>
          <p:cNvPr id="80" name="Picture 2" descr="See the source image">
            <a:extLst>
              <a:ext uri="{FF2B5EF4-FFF2-40B4-BE49-F238E27FC236}">
                <a16:creationId xmlns:a16="http://schemas.microsoft.com/office/drawing/2014/main" id="{37508446-2F30-44AE-B35F-F2FE1F5CB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90736" y="3431360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B7317DE-E45E-4146-8183-2E6B48FEA713}"/>
              </a:ext>
            </a:extLst>
          </p:cNvPr>
          <p:cNvSpPr/>
          <p:nvPr/>
        </p:nvSpPr>
        <p:spPr>
          <a:xfrm>
            <a:off x="2441717" y="3617783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104EFE-F47D-4359-A053-DF9A4311FD63}"/>
              </a:ext>
            </a:extLst>
          </p:cNvPr>
          <p:cNvSpPr txBox="1"/>
          <p:nvPr/>
        </p:nvSpPr>
        <p:spPr>
          <a:xfrm>
            <a:off x="1483337" y="3850881"/>
            <a:ext cx="9137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statestore.yaml</a:t>
            </a:r>
            <a:endParaRPr lang="en-US" sz="1050" i="1" dirty="0"/>
          </a:p>
        </p:txBody>
      </p:sp>
      <p:pic>
        <p:nvPicPr>
          <p:cNvPr id="83" name="Picture 2" descr="See the source image">
            <a:extLst>
              <a:ext uri="{FF2B5EF4-FFF2-40B4-BE49-F238E27FC236}">
                <a16:creationId xmlns:a16="http://schemas.microsoft.com/office/drawing/2014/main" id="{80CAAA9A-379B-4ADE-BC6E-D6CCED1D0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7628" y="3722505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Speech Bubble: Rectangle 83">
            <a:extLst>
              <a:ext uri="{FF2B5EF4-FFF2-40B4-BE49-F238E27FC236}">
                <a16:creationId xmlns:a16="http://schemas.microsoft.com/office/drawing/2014/main" id="{EA9640F6-549F-4186-8EDD-D4CB5D8229D4}"/>
              </a:ext>
            </a:extLst>
          </p:cNvPr>
          <p:cNvSpPr/>
          <p:nvPr/>
        </p:nvSpPr>
        <p:spPr>
          <a:xfrm>
            <a:off x="2173872" y="4206660"/>
            <a:ext cx="1249849" cy="338320"/>
          </a:xfrm>
          <a:prstGeom prst="wedgeRectCallout">
            <a:avLst>
              <a:gd name="adj1" fmla="val -12749"/>
              <a:gd name="adj2" fmla="val -13276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keyPrefix</a:t>
            </a:r>
            <a:r>
              <a:rPr lang="en-US" sz="900" dirty="0"/>
              <a:t> = none (global state)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07AF2E5-5F6B-4011-9213-1CA94BD7D127}"/>
              </a:ext>
            </a:extLst>
          </p:cNvPr>
          <p:cNvCxnSpPr>
            <a:cxnSpLocks/>
            <a:endCxn id="78" idx="0"/>
          </p:cNvCxnSpPr>
          <p:nvPr/>
        </p:nvCxnSpPr>
        <p:spPr>
          <a:xfrm rot="10800000" flipV="1">
            <a:off x="2491135" y="2579672"/>
            <a:ext cx="788183" cy="746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1E552AD-1059-4411-AC8F-2E3E4570AA51}"/>
              </a:ext>
            </a:extLst>
          </p:cNvPr>
          <p:cNvCxnSpPr/>
          <p:nvPr/>
        </p:nvCxnSpPr>
        <p:spPr>
          <a:xfrm rot="5400000">
            <a:off x="2508579" y="2897606"/>
            <a:ext cx="1020712" cy="457659"/>
          </a:xfrm>
          <a:prstGeom prst="bentConnector3">
            <a:avLst>
              <a:gd name="adj1" fmla="val -22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441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s OpenTelemetry? | APNIC Blog">
            <a:extLst>
              <a:ext uri="{FF2B5EF4-FFF2-40B4-BE49-F238E27FC236}">
                <a16:creationId xmlns:a16="http://schemas.microsoft.com/office/drawing/2014/main" id="{AA82617E-E9E2-4904-8EDB-6EE4569E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54" y="1914692"/>
            <a:ext cx="1169728" cy="4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Observation in </a:t>
            </a:r>
            <a:r>
              <a:rPr lang="en-US" dirty="0" err="1"/>
              <a:t>Zipkin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C7F8A4-5A92-4E17-A30B-90C3BEE4571A}"/>
              </a:ext>
            </a:extLst>
          </p:cNvPr>
          <p:cNvGrpSpPr/>
          <p:nvPr/>
        </p:nvGrpSpPr>
        <p:grpSpPr>
          <a:xfrm>
            <a:off x="182880" y="1698301"/>
            <a:ext cx="6421252" cy="2980387"/>
            <a:chOff x="182880" y="828565"/>
            <a:chExt cx="7500530" cy="3850123"/>
          </a:xfrm>
        </p:grpSpPr>
        <p:grpSp>
          <p:nvGrpSpPr>
            <p:cNvPr id="5" name="!!AppA">
              <a:extLst>
                <a:ext uri="{FF2B5EF4-FFF2-40B4-BE49-F238E27FC236}">
                  <a16:creationId xmlns:a16="http://schemas.microsoft.com/office/drawing/2014/main" id="{09A26FDB-CF4A-4F84-8758-6C8D25C7860C}"/>
                </a:ext>
              </a:extLst>
            </p:cNvPr>
            <p:cNvGrpSpPr/>
            <p:nvPr/>
          </p:nvGrpSpPr>
          <p:grpSpPr>
            <a:xfrm>
              <a:off x="1202159" y="1712404"/>
              <a:ext cx="1249849" cy="1458155"/>
              <a:chOff x="3444424" y="1954650"/>
              <a:chExt cx="1400542" cy="1633964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C5956B2-87A2-4785-A5E1-966004BAC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9C85CC-BB38-4045-AC09-1CE05086D867}"/>
                  </a:ext>
                </a:extLst>
              </p:cNvPr>
              <p:cNvSpPr txBox="1"/>
              <p:nvPr/>
            </p:nvSpPr>
            <p:spPr>
              <a:xfrm>
                <a:off x="3792226" y="2525411"/>
                <a:ext cx="635752" cy="267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j-lt"/>
                  </a:rPr>
                  <a:t>greeter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5F8C9DD-9CBF-4473-81DC-378CDBE3335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287" y="2441481"/>
              <a:ext cx="795757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5916526-695C-4561-B6BC-92CB2D4B5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47764" y="2072494"/>
              <a:ext cx="632550" cy="737975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31C0F2D-768B-467D-8C05-B0770854FC06}"/>
                </a:ext>
              </a:extLst>
            </p:cNvPr>
            <p:cNvSpPr/>
            <p:nvPr/>
          </p:nvSpPr>
          <p:spPr>
            <a:xfrm>
              <a:off x="182880" y="2221753"/>
              <a:ext cx="1074420" cy="3499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http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F78EE55F-FE42-4413-BFA5-70459DDA6BF5}"/>
                </a:ext>
              </a:extLst>
            </p:cNvPr>
            <p:cNvSpPr/>
            <p:nvPr/>
          </p:nvSpPr>
          <p:spPr bwMode="auto">
            <a:xfrm>
              <a:off x="3813948" y="4013844"/>
              <a:ext cx="1997989" cy="66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A6C258-2F6C-41D3-9FEB-0F5FE9D1127B}"/>
                </a:ext>
              </a:extLst>
            </p:cNvPr>
            <p:cNvGrpSpPr/>
            <p:nvPr/>
          </p:nvGrpSpPr>
          <p:grpSpPr>
            <a:xfrm>
              <a:off x="5202876" y="4133738"/>
              <a:ext cx="307078" cy="442725"/>
              <a:chOff x="8576597" y="900329"/>
              <a:chExt cx="388184" cy="572265"/>
            </a:xfrm>
          </p:grpSpPr>
          <p:pic>
            <p:nvPicPr>
              <p:cNvPr id="18" name="Picture 114">
                <a:extLst>
                  <a:ext uri="{FF2B5EF4-FFF2-40B4-BE49-F238E27FC236}">
                    <a16:creationId xmlns:a16="http://schemas.microsoft.com/office/drawing/2014/main" id="{5B1BB588-19B7-4C87-8F68-28D125CF3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BB8F61-C0BA-4F59-A4FD-EA95DC70A650}"/>
                  </a:ext>
                </a:extLst>
              </p:cNvPr>
              <p:cNvSpPr txBox="1"/>
              <p:nvPr/>
            </p:nvSpPr>
            <p:spPr>
              <a:xfrm>
                <a:off x="8576597" y="1267023"/>
                <a:ext cx="388184" cy="20557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E0C3FBC-61DF-4FF8-8B44-B81B92F95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54927" y="4159577"/>
              <a:ext cx="236403" cy="378444"/>
            </a:xfrm>
            <a:prstGeom prst="rect">
              <a:avLst/>
            </a:prstGeom>
          </p:spPr>
        </p:pic>
        <p:pic>
          <p:nvPicPr>
            <p:cNvPr id="33" name="Picture 2" descr="See the source image">
              <a:extLst>
                <a:ext uri="{FF2B5EF4-FFF2-40B4-BE49-F238E27FC236}">
                  <a16:creationId xmlns:a16="http://schemas.microsoft.com/office/drawing/2014/main" id="{F4B3463E-1677-4CBB-8CF2-C69674C66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30523" y="4065885"/>
              <a:ext cx="718117" cy="604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7550EE3-7DA8-4EDB-AD3A-90605611EE28}"/>
                </a:ext>
              </a:extLst>
            </p:cNvPr>
            <p:cNvGrpSpPr/>
            <p:nvPr/>
          </p:nvGrpSpPr>
          <p:grpSpPr>
            <a:xfrm>
              <a:off x="2734575" y="1371472"/>
              <a:ext cx="196409" cy="208343"/>
              <a:chOff x="6207667" y="1018040"/>
              <a:chExt cx="248285" cy="2693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91C6DBC-2BFC-4F6B-928A-DF525F7D9C96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C136A51-F091-4F1F-8C71-B3A51EA4EEF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1463D03-4368-4D21-997C-A982C9F2B3EC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422119D8-6898-4E3D-A4D1-54195955A131}"/>
                </a:ext>
              </a:extLst>
            </p:cNvPr>
            <p:cNvSpPr/>
            <p:nvPr/>
          </p:nvSpPr>
          <p:spPr bwMode="auto">
            <a:xfrm>
              <a:off x="3247764" y="828565"/>
              <a:ext cx="2200161" cy="66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PubSub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A6F8B-92DF-4C33-ADA4-E57BD34CE960}"/>
                </a:ext>
              </a:extLst>
            </p:cNvPr>
            <p:cNvGrpSpPr/>
            <p:nvPr/>
          </p:nvGrpSpPr>
          <p:grpSpPr>
            <a:xfrm>
              <a:off x="4665473" y="1004231"/>
              <a:ext cx="253730" cy="361523"/>
              <a:chOff x="9821876" y="953897"/>
              <a:chExt cx="320745" cy="46730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D44C4FF-20FA-4394-B8AE-F0A5C4C4C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8457C9-1231-4842-B446-C744693EEC50}"/>
                  </a:ext>
                </a:extLst>
              </p:cNvPr>
              <p:cNvSpPr txBox="1"/>
              <p:nvPr/>
            </p:nvSpPr>
            <p:spPr>
              <a:xfrm>
                <a:off x="9885203" y="1318416"/>
                <a:ext cx="194092" cy="102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DCA8E6-6426-4CD9-ADF1-335D1B29FFBA}"/>
                </a:ext>
              </a:extLst>
            </p:cNvPr>
            <p:cNvGrpSpPr/>
            <p:nvPr/>
          </p:nvGrpSpPr>
          <p:grpSpPr>
            <a:xfrm>
              <a:off x="5001885" y="1006981"/>
              <a:ext cx="271502" cy="361523"/>
              <a:chOff x="9810642" y="953897"/>
              <a:chExt cx="343211" cy="467304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E1F38D7-3058-4927-A4C2-DB53DB862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430847-FAB5-4CC5-8878-4429CD5EF3FF}"/>
                  </a:ext>
                </a:extLst>
              </p:cNvPr>
              <p:cNvSpPr txBox="1"/>
              <p:nvPr/>
            </p:nvSpPr>
            <p:spPr>
              <a:xfrm>
                <a:off x="9810642" y="1318416"/>
                <a:ext cx="343211" cy="102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2A57F68-782E-490D-8DB8-1AD6B10B8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3336699" y="1085107"/>
              <a:ext cx="340491" cy="169269"/>
            </a:xfrm>
            <a:prstGeom prst="rect">
              <a:avLst/>
            </a:prstGeom>
          </p:spPr>
        </p:pic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37678E27-70A4-4D00-9467-C4DBF409D837}"/>
                </a:ext>
              </a:extLst>
            </p:cNvPr>
            <p:cNvCxnSpPr>
              <a:cxnSpLocks/>
              <a:stCxn id="9" idx="0"/>
              <a:endCxn id="37" idx="4"/>
            </p:cNvCxnSpPr>
            <p:nvPr/>
          </p:nvCxnSpPr>
          <p:spPr>
            <a:xfrm rot="16200000" flipV="1">
              <a:off x="2924307" y="1432762"/>
              <a:ext cx="556519" cy="722946"/>
            </a:xfrm>
            <a:prstGeom prst="bentConnector3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4ED09A00-63EC-4D2D-8711-786CCBDA9A65}"/>
                </a:ext>
              </a:extLst>
            </p:cNvPr>
            <p:cNvCxnSpPr>
              <a:stCxn id="36" idx="4"/>
              <a:endCxn id="39" idx="1"/>
            </p:cNvCxnSpPr>
            <p:nvPr/>
          </p:nvCxnSpPr>
          <p:spPr>
            <a:xfrm flipV="1">
              <a:off x="2841093" y="1160987"/>
              <a:ext cx="406671" cy="210485"/>
            </a:xfrm>
            <a:prstGeom prst="bentConnector3">
              <a:avLst>
                <a:gd name="adj1" fmla="val 3156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1E57A50D-D3EC-494E-8569-596CE1CECBFC}"/>
                </a:ext>
              </a:extLst>
            </p:cNvPr>
            <p:cNvCxnSpPr>
              <a:cxnSpLocks/>
              <a:stCxn id="9" idx="2"/>
              <a:endCxn id="91" idx="3"/>
            </p:cNvCxnSpPr>
            <p:nvPr/>
          </p:nvCxnSpPr>
          <p:spPr>
            <a:xfrm rot="16200000" flipH="1">
              <a:off x="3296443" y="3078064"/>
              <a:ext cx="904946" cy="369755"/>
            </a:xfrm>
            <a:prstGeom prst="bentConnector4">
              <a:avLst>
                <a:gd name="adj1" fmla="val 44244"/>
                <a:gd name="adj2" fmla="val 617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!!AppA">
              <a:extLst>
                <a:ext uri="{FF2B5EF4-FFF2-40B4-BE49-F238E27FC236}">
                  <a16:creationId xmlns:a16="http://schemas.microsoft.com/office/drawing/2014/main" id="{FACCFDC5-A2F4-4920-97B7-557210D9C291}"/>
                </a:ext>
              </a:extLst>
            </p:cNvPr>
            <p:cNvGrpSpPr/>
            <p:nvPr/>
          </p:nvGrpSpPr>
          <p:grpSpPr>
            <a:xfrm>
              <a:off x="6433562" y="1875907"/>
              <a:ext cx="1249848" cy="1458155"/>
              <a:chOff x="3444424" y="1954650"/>
              <a:chExt cx="1400542" cy="1633964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3A012F18-BC3E-4F2D-8512-355D013F1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DC12DB1-269F-48E2-AE8C-4B032C7DF86B}"/>
                  </a:ext>
                </a:extLst>
              </p:cNvPr>
              <p:cNvSpPr txBox="1"/>
              <p:nvPr/>
            </p:nvSpPr>
            <p:spPr>
              <a:xfrm>
                <a:off x="3505823" y="2525411"/>
                <a:ext cx="1208560" cy="222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+mj-lt"/>
                  </a:rPr>
                  <a:t>name-processor</a:t>
                </a:r>
              </a:p>
            </p:txBody>
          </p: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26A92B0-F626-403B-B580-01B533A4B2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1480" y="2492581"/>
              <a:ext cx="555520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ADF918B7-5588-46C7-8A2B-7DC1C86A4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1789" y="2071913"/>
              <a:ext cx="632550" cy="737975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A4EA8FFA-2315-4BA8-8268-DA2C916188A0}"/>
                </a:ext>
              </a:extLst>
            </p:cNvPr>
            <p:cNvCxnSpPr>
              <a:cxnSpLocks/>
              <a:stCxn id="76" idx="2"/>
              <a:endCxn id="92" idx="0"/>
            </p:cNvCxnSpPr>
            <p:nvPr/>
          </p:nvCxnSpPr>
          <p:spPr>
            <a:xfrm rot="5400000">
              <a:off x="4401591" y="2448609"/>
              <a:ext cx="865195" cy="15877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4DAB5B8-68B7-48E1-9797-061D41057B6E}"/>
                </a:ext>
              </a:extLst>
            </p:cNvPr>
            <p:cNvGrpSpPr/>
            <p:nvPr/>
          </p:nvGrpSpPr>
          <p:grpSpPr>
            <a:xfrm>
              <a:off x="3933794" y="3611243"/>
              <a:ext cx="196409" cy="208343"/>
              <a:chOff x="6207667" y="1018040"/>
              <a:chExt cx="248285" cy="26930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FF6CC48-1515-495F-8AF7-4D54626FA6D3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81AF57C-22D4-4FFD-B281-BA36387E6BFD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1F6BD6C-F888-4614-B52B-BE7F5712B911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7F2AB110-642F-4E54-A1A0-78D5CB8B04D5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rot="16200000" flipH="1">
              <a:off x="3864831" y="3951279"/>
              <a:ext cx="338320" cy="78276"/>
            </a:xfrm>
            <a:prstGeom prst="bentConnector3">
              <a:avLst>
                <a:gd name="adj1" fmla="val 36486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CEDC1B-77F5-4B64-B9E2-90B4B532C08B}"/>
                </a:ext>
              </a:extLst>
            </p:cNvPr>
            <p:cNvSpPr txBox="1"/>
            <p:nvPr/>
          </p:nvSpPr>
          <p:spPr>
            <a:xfrm>
              <a:off x="3303929" y="3234034"/>
              <a:ext cx="205967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get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B84FCA-99F0-41CE-848F-5D446AF25A59}"/>
                </a:ext>
              </a:extLst>
            </p:cNvPr>
            <p:cNvSpPr txBox="1"/>
            <p:nvPr/>
          </p:nvSpPr>
          <p:spPr>
            <a:xfrm>
              <a:off x="4696724" y="3257830"/>
              <a:ext cx="586072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get &amp; set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923C7E5-2A9A-4AD9-806B-C1FF7868022F}"/>
                </a:ext>
              </a:extLst>
            </p:cNvPr>
            <p:cNvSpPr txBox="1"/>
            <p:nvPr/>
          </p:nvSpPr>
          <p:spPr>
            <a:xfrm>
              <a:off x="3037501" y="1568465"/>
              <a:ext cx="471854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publish</a:t>
              </a:r>
              <a:endParaRPr lang="en-US" sz="1100" i="1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1AB1DB9-B469-4A5A-BB1C-0977B3FF5592}"/>
                </a:ext>
              </a:extLst>
            </p:cNvPr>
            <p:cNvGrpSpPr/>
            <p:nvPr/>
          </p:nvGrpSpPr>
          <p:grpSpPr>
            <a:xfrm>
              <a:off x="4783718" y="1698301"/>
              <a:ext cx="196409" cy="208343"/>
              <a:chOff x="6207667" y="1018040"/>
              <a:chExt cx="248285" cy="269304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250DA3A-C4F9-498C-B50A-F984A2883C4D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F7BFB4E-EB6C-4242-B90B-03392EBD168F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BB901BA-10FE-41BE-A193-A0174EBD1A74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3440A693-A88F-4F4B-8F11-44AF2DF6773A}"/>
                </a:ext>
              </a:extLst>
            </p:cNvPr>
            <p:cNvCxnSpPr>
              <a:cxnSpLocks/>
              <a:stCxn id="106" idx="3"/>
              <a:endCxn id="53" idx="1"/>
            </p:cNvCxnSpPr>
            <p:nvPr/>
          </p:nvCxnSpPr>
          <p:spPr>
            <a:xfrm flipH="1" flipV="1">
              <a:off x="4665473" y="1108103"/>
              <a:ext cx="118245" cy="694370"/>
            </a:xfrm>
            <a:prstGeom prst="bentConnector5">
              <a:avLst>
                <a:gd name="adj1" fmla="val 264214"/>
                <a:gd name="adj2" fmla="val 50022"/>
                <a:gd name="adj3" fmla="val 264328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51DD1FB-3187-482D-B767-AFCC2E5D4C0D}"/>
                </a:ext>
              </a:extLst>
            </p:cNvPr>
            <p:cNvCxnSpPr>
              <a:stCxn id="76" idx="1"/>
              <a:endCxn id="107" idx="4"/>
            </p:cNvCxnSpPr>
            <p:nvPr/>
          </p:nvCxnSpPr>
          <p:spPr>
            <a:xfrm rot="10800000">
              <a:off x="4890237" y="1842805"/>
              <a:ext cx="421553" cy="598097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D0558F7-6DD7-4C46-8BA9-59C4874CD45B}"/>
                </a:ext>
              </a:extLst>
            </p:cNvPr>
            <p:cNvSpPr txBox="1"/>
            <p:nvPr/>
          </p:nvSpPr>
          <p:spPr>
            <a:xfrm>
              <a:off x="4586740" y="2446802"/>
              <a:ext cx="638501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subscribe</a:t>
              </a:r>
            </a:p>
          </p:txBody>
        </p: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D1D60CFB-E91B-4FBC-B10F-CA91B31B6DC3}"/>
                </a:ext>
              </a:extLst>
            </p:cNvPr>
            <p:cNvCxnSpPr>
              <a:stCxn id="53" idx="3"/>
              <a:endCxn id="107" idx="0"/>
            </p:cNvCxnSpPr>
            <p:nvPr/>
          </p:nvCxnSpPr>
          <p:spPr>
            <a:xfrm flipH="1">
              <a:off x="4890236" y="1108103"/>
              <a:ext cx="28967" cy="590198"/>
            </a:xfrm>
            <a:prstGeom prst="bentConnector3">
              <a:avLst>
                <a:gd name="adj1" fmla="val 105347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or: Elbow 126">
              <a:extLst>
                <a:ext uri="{FF2B5EF4-FFF2-40B4-BE49-F238E27FC236}">
                  <a16:creationId xmlns:a16="http://schemas.microsoft.com/office/drawing/2014/main" id="{3D7574A5-F27F-4E85-B985-53460A536D97}"/>
                </a:ext>
              </a:extLst>
            </p:cNvPr>
            <p:cNvCxnSpPr>
              <a:stCxn id="107" idx="6"/>
              <a:endCxn id="76" idx="0"/>
            </p:cNvCxnSpPr>
            <p:nvPr/>
          </p:nvCxnSpPr>
          <p:spPr>
            <a:xfrm>
              <a:off x="4931475" y="1802473"/>
              <a:ext cx="696589" cy="269440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85113C-2754-4C36-A4CC-AA0A2275CC65}"/>
                </a:ext>
              </a:extLst>
            </p:cNvPr>
            <p:cNvSpPr txBox="1"/>
            <p:nvPr/>
          </p:nvSpPr>
          <p:spPr>
            <a:xfrm>
              <a:off x="5334291" y="1594180"/>
              <a:ext cx="604796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consume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B1CAB93-E045-4F86-BC9E-F901C56403B2}"/>
                </a:ext>
              </a:extLst>
            </p:cNvPr>
            <p:cNvSpPr txBox="1"/>
            <p:nvPr/>
          </p:nvSpPr>
          <p:spPr>
            <a:xfrm>
              <a:off x="182880" y="2021698"/>
              <a:ext cx="954941" cy="2186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name = John</a:t>
              </a:r>
            </a:p>
          </p:txBody>
        </p:sp>
      </p:grpSp>
      <p:pic>
        <p:nvPicPr>
          <p:cNvPr id="3074" name="Picture 2" descr="Performance testing w Java - SoftwareSkill.pl">
            <a:extLst>
              <a:ext uri="{FF2B5EF4-FFF2-40B4-BE49-F238E27FC236}">
                <a16:creationId xmlns:a16="http://schemas.microsoft.com/office/drawing/2014/main" id="{89F7120E-0D5D-41E0-9F1C-82035FC9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90" y="295971"/>
            <a:ext cx="982017" cy="9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ylinder 10">
            <a:extLst>
              <a:ext uri="{FF2B5EF4-FFF2-40B4-BE49-F238E27FC236}">
                <a16:creationId xmlns:a16="http://schemas.microsoft.com/office/drawing/2014/main" id="{C06DF60D-6599-41CB-8BCE-DB941E2231F1}"/>
              </a:ext>
            </a:extLst>
          </p:cNvPr>
          <p:cNvSpPr/>
          <p:nvPr/>
        </p:nvSpPr>
        <p:spPr>
          <a:xfrm>
            <a:off x="5829071" y="1379219"/>
            <a:ext cx="861060" cy="673365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Telemetry Data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87CEE-10ED-4FF3-B013-29BFDB3882E5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3077512" y="1715902"/>
            <a:ext cx="2751559" cy="9453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A508E7-E9A6-44BE-B555-0500B19C1A93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844537" y="1913707"/>
            <a:ext cx="1078983" cy="7470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D697EF-24E3-48D1-AB8F-4B56B0B7F19D}"/>
              </a:ext>
            </a:extLst>
          </p:cNvPr>
          <p:cNvCxnSpPr>
            <a:cxnSpLocks/>
            <a:stCxn id="76" idx="2"/>
          </p:cNvCxnSpPr>
          <p:nvPr/>
        </p:nvCxnSpPr>
        <p:spPr>
          <a:xfrm flipV="1">
            <a:off x="4844537" y="1997229"/>
            <a:ext cx="1179712" cy="12348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0D885E9-D652-43E0-9C38-699580F43C1F}"/>
              </a:ext>
            </a:extLst>
          </p:cNvPr>
          <p:cNvCxnSpPr>
            <a:cxnSpLocks/>
          </p:cNvCxnSpPr>
          <p:nvPr/>
        </p:nvCxnSpPr>
        <p:spPr>
          <a:xfrm flipV="1">
            <a:off x="3074790" y="1840901"/>
            <a:ext cx="2754281" cy="14722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49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nagit_SNG857">
            <a:extLst>
              <a:ext uri="{FF2B5EF4-FFF2-40B4-BE49-F238E27FC236}">
                <a16:creationId xmlns:a16="http://schemas.microsoft.com/office/drawing/2014/main" id="{2BF4C849-F9FA-48F4-B2E2-583F70EF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90" y="710955"/>
            <a:ext cx="4837258" cy="2109841"/>
          </a:xfrm>
          <a:prstGeom prst="rect">
            <a:avLst/>
          </a:prstGeom>
        </p:spPr>
      </p:pic>
      <p:pic>
        <p:nvPicPr>
          <p:cNvPr id="3076" name="Picture 4" descr="What is OpenTelemetry? | APNIC Blog">
            <a:extLst>
              <a:ext uri="{FF2B5EF4-FFF2-40B4-BE49-F238E27FC236}">
                <a16:creationId xmlns:a16="http://schemas.microsoft.com/office/drawing/2014/main" id="{AA82617E-E9E2-4904-8EDB-6EE4569E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79" y="2082125"/>
            <a:ext cx="1169728" cy="4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Observation in </a:t>
            </a:r>
            <a:r>
              <a:rPr lang="en-US" dirty="0" err="1"/>
              <a:t>Zipkin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3074" name="Picture 2" descr="Performance testing w Java - SoftwareSkill.pl">
            <a:extLst>
              <a:ext uri="{FF2B5EF4-FFF2-40B4-BE49-F238E27FC236}">
                <a16:creationId xmlns:a16="http://schemas.microsoft.com/office/drawing/2014/main" id="{89F7120E-0D5D-41E0-9F1C-82035FC9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735" y="1247011"/>
            <a:ext cx="982017" cy="9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ylinder 10">
            <a:extLst>
              <a:ext uri="{FF2B5EF4-FFF2-40B4-BE49-F238E27FC236}">
                <a16:creationId xmlns:a16="http://schemas.microsoft.com/office/drawing/2014/main" id="{C06DF60D-6599-41CB-8BCE-DB941E2231F1}"/>
              </a:ext>
            </a:extLst>
          </p:cNvPr>
          <p:cNvSpPr/>
          <p:nvPr/>
        </p:nvSpPr>
        <p:spPr>
          <a:xfrm>
            <a:off x="3574616" y="2330259"/>
            <a:ext cx="861060" cy="673365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Telemetry Data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710A9-7D7A-4268-AE08-EA5C9BEBCEE2}"/>
              </a:ext>
            </a:extLst>
          </p:cNvPr>
          <p:cNvGrpSpPr/>
          <p:nvPr/>
        </p:nvGrpSpPr>
        <p:grpSpPr>
          <a:xfrm>
            <a:off x="146683" y="2820796"/>
            <a:ext cx="3836529" cy="2017909"/>
            <a:chOff x="182880" y="1698301"/>
            <a:chExt cx="6421255" cy="2980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C7F8A4-5A92-4E17-A30B-90C3BEE4571A}"/>
                </a:ext>
              </a:extLst>
            </p:cNvPr>
            <p:cNvGrpSpPr/>
            <p:nvPr/>
          </p:nvGrpSpPr>
          <p:grpSpPr>
            <a:xfrm>
              <a:off x="182880" y="1698301"/>
              <a:ext cx="6421255" cy="2980387"/>
              <a:chOff x="182880" y="828565"/>
              <a:chExt cx="7500533" cy="3850123"/>
            </a:xfrm>
          </p:grpSpPr>
          <p:grpSp>
            <p:nvGrpSpPr>
              <p:cNvPr id="5" name="!!AppA">
                <a:extLst>
                  <a:ext uri="{FF2B5EF4-FFF2-40B4-BE49-F238E27FC236}">
                    <a16:creationId xmlns:a16="http://schemas.microsoft.com/office/drawing/2014/main" id="{09A26FDB-CF4A-4F84-8758-6C8D25C7860C}"/>
                  </a:ext>
                </a:extLst>
              </p:cNvPr>
              <p:cNvGrpSpPr/>
              <p:nvPr/>
            </p:nvGrpSpPr>
            <p:grpSpPr>
              <a:xfrm>
                <a:off x="1202159" y="1712404"/>
                <a:ext cx="1249849" cy="1458155"/>
                <a:chOff x="3444424" y="1954650"/>
                <a:chExt cx="1400542" cy="1633964"/>
              </a:xfrm>
            </p:grpSpPr>
            <p:pic>
              <p:nvPicPr>
                <p:cNvPr id="6" name="Graphic 5">
                  <a:extLst>
                    <a:ext uri="{FF2B5EF4-FFF2-40B4-BE49-F238E27FC236}">
                      <a16:creationId xmlns:a16="http://schemas.microsoft.com/office/drawing/2014/main" id="{1C5956B2-87A2-4785-A5E1-966004BAC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4424" y="1954650"/>
                  <a:ext cx="1400542" cy="1633964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09C85CC-BB38-4045-AC09-1CE05086D867}"/>
                    </a:ext>
                  </a:extLst>
                </p:cNvPr>
                <p:cNvSpPr txBox="1"/>
                <p:nvPr/>
              </p:nvSpPr>
              <p:spPr>
                <a:xfrm>
                  <a:off x="3678148" y="2525411"/>
                  <a:ext cx="863897" cy="230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bg1"/>
                      </a:solidFill>
                      <a:latin typeface="+mj-lt"/>
                    </a:rPr>
                    <a:t>Front App</a:t>
                  </a: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5F8C9DD-9CBF-4473-81DC-378CDBE333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6287" y="2441481"/>
                <a:ext cx="795757" cy="1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5916526-695C-4561-B6BC-92CB2D4B5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47764" y="2072494"/>
                <a:ext cx="632550" cy="737975"/>
              </a:xfrm>
              <a:prstGeom prst="rect">
                <a:avLst/>
              </a:prstGeom>
              <a:effectLst>
                <a:outerShdw blurRad="50800" dist="25400" dir="13500000" algn="b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D31C0F2D-768B-467D-8C05-B0770854FC06}"/>
                  </a:ext>
                </a:extLst>
              </p:cNvPr>
              <p:cNvSpPr/>
              <p:nvPr/>
            </p:nvSpPr>
            <p:spPr>
              <a:xfrm>
                <a:off x="182880" y="2221753"/>
                <a:ext cx="1074420" cy="34999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http</a:t>
                </a:r>
              </a:p>
            </p:txBody>
          </p:sp>
          <p:sp>
            <p:nvSpPr>
              <p:cNvPr id="12" name="Rounded Rectangle 5">
                <a:extLst>
                  <a:ext uri="{FF2B5EF4-FFF2-40B4-BE49-F238E27FC236}">
                    <a16:creationId xmlns:a16="http://schemas.microsoft.com/office/drawing/2014/main" id="{F78EE55F-FE42-4413-BFA5-70459DDA6BF5}"/>
                  </a:ext>
                </a:extLst>
              </p:cNvPr>
              <p:cNvSpPr/>
              <p:nvPr/>
            </p:nvSpPr>
            <p:spPr bwMode="auto">
              <a:xfrm>
                <a:off x="3813948" y="4013844"/>
                <a:ext cx="1997989" cy="6648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Stores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A6C258-2F6C-41D3-9FEB-0F5FE9D1127B}"/>
                  </a:ext>
                </a:extLst>
              </p:cNvPr>
              <p:cNvGrpSpPr/>
              <p:nvPr/>
            </p:nvGrpSpPr>
            <p:grpSpPr>
              <a:xfrm>
                <a:off x="5036761" y="4133738"/>
                <a:ext cx="639321" cy="510016"/>
                <a:chOff x="8366601" y="900329"/>
                <a:chExt cx="808179" cy="659245"/>
              </a:xfrm>
            </p:grpSpPr>
            <p:pic>
              <p:nvPicPr>
                <p:cNvPr id="18" name="Picture 114">
                  <a:extLst>
                    <a:ext uri="{FF2B5EF4-FFF2-40B4-BE49-F238E27FC236}">
                      <a16:creationId xmlns:a16="http://schemas.microsoft.com/office/drawing/2014/main" id="{5B1BB588-19B7-4C87-8F68-28D125CF39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4BB8F61-C0BA-4F59-A4FD-EA95DC70A650}"/>
                    </a:ext>
                  </a:extLst>
                </p:cNvPr>
                <p:cNvSpPr txBox="1"/>
                <p:nvPr/>
              </p:nvSpPr>
              <p:spPr>
                <a:xfrm>
                  <a:off x="8366601" y="1180048"/>
                  <a:ext cx="808179" cy="3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DynamoDB</a:t>
                  </a:r>
                </a:p>
              </p:txBody>
            </p:sp>
          </p:grp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3E0C3FBC-61DF-4FF8-8B44-B81B92F95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54927" y="4159577"/>
                <a:ext cx="236403" cy="378444"/>
              </a:xfrm>
              <a:prstGeom prst="rect">
                <a:avLst/>
              </a:prstGeom>
            </p:spPr>
          </p:pic>
          <p:pic>
            <p:nvPicPr>
              <p:cNvPr id="33" name="Picture 2" descr="See the source image">
                <a:extLst>
                  <a:ext uri="{FF2B5EF4-FFF2-40B4-BE49-F238E27FC236}">
                    <a16:creationId xmlns:a16="http://schemas.microsoft.com/office/drawing/2014/main" id="{F4B3463E-1677-4CBB-8CF2-C69674C667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030523" y="4065885"/>
                <a:ext cx="718117" cy="60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7550EE3-7DA8-4EDB-AD3A-90605611EE28}"/>
                  </a:ext>
                </a:extLst>
              </p:cNvPr>
              <p:cNvGrpSpPr/>
              <p:nvPr/>
            </p:nvGrpSpPr>
            <p:grpSpPr>
              <a:xfrm>
                <a:off x="2734575" y="1371472"/>
                <a:ext cx="196409" cy="208343"/>
                <a:chOff x="6207667" y="1018040"/>
                <a:chExt cx="248285" cy="26930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91C6DBC-2BFC-4F6B-928A-DF525F7D9C96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C136A51-F091-4F1F-8C71-B3A51EA4EEFC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1463D03-4368-4D21-997C-A982C9F2B3EC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9" name="Rounded Rectangle 5">
                <a:extLst>
                  <a:ext uri="{FF2B5EF4-FFF2-40B4-BE49-F238E27FC236}">
                    <a16:creationId xmlns:a16="http://schemas.microsoft.com/office/drawing/2014/main" id="{422119D8-6898-4E3D-A4D1-54195955A131}"/>
                  </a:ext>
                </a:extLst>
              </p:cNvPr>
              <p:cNvSpPr/>
              <p:nvPr/>
            </p:nvSpPr>
            <p:spPr bwMode="auto">
              <a:xfrm>
                <a:off x="3247764" y="828565"/>
                <a:ext cx="2200161" cy="6648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PubSub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FEA6F8B-92DF-4C33-ADA4-E57BD34CE960}"/>
                  </a:ext>
                </a:extLst>
              </p:cNvPr>
              <p:cNvGrpSpPr/>
              <p:nvPr/>
            </p:nvGrpSpPr>
            <p:grpSpPr>
              <a:xfrm>
                <a:off x="4632512" y="1004231"/>
                <a:ext cx="319659" cy="395171"/>
                <a:chOff x="9780206" y="953897"/>
                <a:chExt cx="404087" cy="510797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1D44C4FF-20FA-4394-B8AE-F0A5C4C4C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457C9-1231-4842-B446-C744693EEC50}"/>
                    </a:ext>
                  </a:extLst>
                </p:cNvPr>
                <p:cNvSpPr txBox="1"/>
                <p:nvPr/>
              </p:nvSpPr>
              <p:spPr>
                <a:xfrm>
                  <a:off x="9780206" y="1274931"/>
                  <a:ext cx="404087" cy="189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5DCA8E6-6426-4CD9-ADF1-335D1B29FFBA}"/>
                  </a:ext>
                </a:extLst>
              </p:cNvPr>
              <p:cNvGrpSpPr/>
              <p:nvPr/>
            </p:nvGrpSpPr>
            <p:grpSpPr>
              <a:xfrm>
                <a:off x="4857150" y="1006981"/>
                <a:ext cx="560973" cy="395171"/>
                <a:chOff x="9627681" y="953897"/>
                <a:chExt cx="709137" cy="510797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E1F38D7-3058-4927-A4C2-DB53DB862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45586" y="953897"/>
                  <a:ext cx="273325" cy="268531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30847-FAB5-4CC5-8878-4429CD5EF3FF}"/>
                    </a:ext>
                  </a:extLst>
                </p:cNvPr>
                <p:cNvSpPr txBox="1"/>
                <p:nvPr/>
              </p:nvSpPr>
              <p:spPr>
                <a:xfrm>
                  <a:off x="9627681" y="1274931"/>
                  <a:ext cx="709137" cy="189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RabbitMQ</a:t>
                  </a:r>
                </a:p>
              </p:txBody>
            </p:sp>
          </p:grp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12A57F68-782E-490D-8DB8-1AD6B10B8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3336699" y="1085107"/>
                <a:ext cx="340491" cy="169269"/>
              </a:xfrm>
              <a:prstGeom prst="rect">
                <a:avLst/>
              </a:prstGeom>
            </p:spPr>
          </p:pic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37678E27-70A4-4D00-9467-C4DBF409D837}"/>
                  </a:ext>
                </a:extLst>
              </p:cNvPr>
              <p:cNvCxnSpPr>
                <a:cxnSpLocks/>
                <a:stCxn id="9" idx="0"/>
                <a:endCxn id="37" idx="4"/>
              </p:cNvCxnSpPr>
              <p:nvPr/>
            </p:nvCxnSpPr>
            <p:spPr>
              <a:xfrm rot="16200000" flipV="1">
                <a:off x="2924307" y="1432762"/>
                <a:ext cx="556519" cy="722946"/>
              </a:xfrm>
              <a:prstGeom prst="bentConnector3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4ED09A00-63EC-4D2D-8711-786CCBDA9A65}"/>
                  </a:ext>
                </a:extLst>
              </p:cNvPr>
              <p:cNvCxnSpPr>
                <a:stCxn id="36" idx="4"/>
                <a:endCxn id="39" idx="1"/>
              </p:cNvCxnSpPr>
              <p:nvPr/>
            </p:nvCxnSpPr>
            <p:spPr>
              <a:xfrm flipV="1">
                <a:off x="2841093" y="1160987"/>
                <a:ext cx="406671" cy="210485"/>
              </a:xfrm>
              <a:prstGeom prst="bentConnector3">
                <a:avLst>
                  <a:gd name="adj1" fmla="val 3156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or: Elbow 62">
                <a:extLst>
                  <a:ext uri="{FF2B5EF4-FFF2-40B4-BE49-F238E27FC236}">
                    <a16:creationId xmlns:a16="http://schemas.microsoft.com/office/drawing/2014/main" id="{1E57A50D-D3EC-494E-8569-596CE1CECBFC}"/>
                  </a:ext>
                </a:extLst>
              </p:cNvPr>
              <p:cNvCxnSpPr>
                <a:cxnSpLocks/>
                <a:stCxn id="9" idx="2"/>
                <a:endCxn id="91" idx="3"/>
              </p:cNvCxnSpPr>
              <p:nvPr/>
            </p:nvCxnSpPr>
            <p:spPr>
              <a:xfrm rot="16200000" flipH="1">
                <a:off x="3296443" y="3078064"/>
                <a:ext cx="904946" cy="369755"/>
              </a:xfrm>
              <a:prstGeom prst="bentConnector4">
                <a:avLst>
                  <a:gd name="adj1" fmla="val 44244"/>
                  <a:gd name="adj2" fmla="val 617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!!AppA">
                <a:extLst>
                  <a:ext uri="{FF2B5EF4-FFF2-40B4-BE49-F238E27FC236}">
                    <a16:creationId xmlns:a16="http://schemas.microsoft.com/office/drawing/2014/main" id="{FACCFDC5-A2F4-4920-97B7-557210D9C291}"/>
                  </a:ext>
                </a:extLst>
              </p:cNvPr>
              <p:cNvGrpSpPr/>
              <p:nvPr/>
            </p:nvGrpSpPr>
            <p:grpSpPr>
              <a:xfrm>
                <a:off x="6433564" y="1875907"/>
                <a:ext cx="1249849" cy="1458155"/>
                <a:chOff x="3444424" y="1954650"/>
                <a:chExt cx="1400542" cy="1633964"/>
              </a:xfrm>
            </p:grpSpPr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3A012F18-BC3E-4F2D-8512-355D013F1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4424" y="1954650"/>
                  <a:ext cx="1400542" cy="163396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DC12DB1-269F-48E2-AE8C-4B032C7DF86B}"/>
                    </a:ext>
                  </a:extLst>
                </p:cNvPr>
                <p:cNvSpPr txBox="1"/>
                <p:nvPr/>
              </p:nvSpPr>
              <p:spPr>
                <a:xfrm>
                  <a:off x="3674634" y="2525411"/>
                  <a:ext cx="870922" cy="230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bg1"/>
                      </a:solidFill>
                      <a:latin typeface="+mj-lt"/>
                    </a:rPr>
                    <a:t>Node App</a:t>
                  </a:r>
                </a:p>
              </p:txBody>
            </p:sp>
          </p:grp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26A92B0-F626-403B-B580-01B533A4B2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1480" y="2492581"/>
                <a:ext cx="555520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ADF918B7-5588-46C7-8A2B-7DC1C86A4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11789" y="2071913"/>
                <a:ext cx="632550" cy="737975"/>
              </a:xfrm>
              <a:prstGeom prst="rect">
                <a:avLst/>
              </a:prstGeom>
              <a:effectLst>
                <a:outerShdw blurRad="50800" dist="25400" dir="13500000" algn="br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A4EA8FFA-2315-4BA8-8268-DA2C916188A0}"/>
                  </a:ext>
                </a:extLst>
              </p:cNvPr>
              <p:cNvCxnSpPr>
                <a:cxnSpLocks/>
                <a:stCxn id="76" idx="2"/>
                <a:endCxn id="92" idx="0"/>
              </p:cNvCxnSpPr>
              <p:nvPr/>
            </p:nvCxnSpPr>
            <p:spPr>
              <a:xfrm rot="5400000">
                <a:off x="4401591" y="2448609"/>
                <a:ext cx="865195" cy="1587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4DAB5B8-68B7-48E1-9797-061D41057B6E}"/>
                  </a:ext>
                </a:extLst>
              </p:cNvPr>
              <p:cNvGrpSpPr/>
              <p:nvPr/>
            </p:nvGrpSpPr>
            <p:grpSpPr>
              <a:xfrm>
                <a:off x="3933794" y="3611243"/>
                <a:ext cx="196409" cy="208343"/>
                <a:chOff x="6207667" y="1018040"/>
                <a:chExt cx="248285" cy="26930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FF6CC48-1515-495F-8AF7-4D54626FA6D3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B81AF57C-22D4-4FFD-B281-BA36387E6BFD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1F6BD6C-F888-4614-B52B-BE7F5712B911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95" name="Connector: Elbow 94">
                <a:extLst>
                  <a:ext uri="{FF2B5EF4-FFF2-40B4-BE49-F238E27FC236}">
                    <a16:creationId xmlns:a16="http://schemas.microsoft.com/office/drawing/2014/main" id="{7F2AB110-642F-4E54-A1A0-78D5CB8B04D5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 rot="16200000" flipH="1">
                <a:off x="3864831" y="3951279"/>
                <a:ext cx="338320" cy="78276"/>
              </a:xfrm>
              <a:prstGeom prst="bentConnector3">
                <a:avLst>
                  <a:gd name="adj1" fmla="val 36486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CEDC1B-77F5-4B64-B9E2-90B4B532C08B}"/>
                  </a:ext>
                </a:extLst>
              </p:cNvPr>
              <p:cNvSpPr txBox="1"/>
              <p:nvPr/>
            </p:nvSpPr>
            <p:spPr>
              <a:xfrm>
                <a:off x="3303929" y="3234033"/>
                <a:ext cx="172367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get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B84FCA-99F0-41CE-848F-5D446AF25A59}"/>
                  </a:ext>
                </a:extLst>
              </p:cNvPr>
              <p:cNvSpPr txBox="1"/>
              <p:nvPr/>
            </p:nvSpPr>
            <p:spPr>
              <a:xfrm>
                <a:off x="4696724" y="3257829"/>
                <a:ext cx="492027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get &amp; set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923C7E5-2A9A-4AD9-806B-C1FF7868022F}"/>
                  </a:ext>
                </a:extLst>
              </p:cNvPr>
              <p:cNvSpPr txBox="1"/>
              <p:nvPr/>
            </p:nvSpPr>
            <p:spPr>
              <a:xfrm>
                <a:off x="3037501" y="1568465"/>
                <a:ext cx="394873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publish</a:t>
                </a:r>
                <a:endParaRPr lang="en-US" sz="600" i="1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D1AB1DB9-B469-4A5A-BB1C-0977B3FF5592}"/>
                  </a:ext>
                </a:extLst>
              </p:cNvPr>
              <p:cNvGrpSpPr/>
              <p:nvPr/>
            </p:nvGrpSpPr>
            <p:grpSpPr>
              <a:xfrm>
                <a:off x="4783718" y="1698301"/>
                <a:ext cx="196409" cy="208343"/>
                <a:chOff x="6207667" y="1018040"/>
                <a:chExt cx="248285" cy="26930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5250DA3A-C4F9-498C-B50A-F984A2883C4D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0F7BFB4E-EB6C-4242-B90B-03392EBD168F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FBB901BA-10FE-41BE-A193-A0174EBD1A74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109" name="Connector: Elbow 108">
                <a:extLst>
                  <a:ext uri="{FF2B5EF4-FFF2-40B4-BE49-F238E27FC236}">
                    <a16:creationId xmlns:a16="http://schemas.microsoft.com/office/drawing/2014/main" id="{3440A693-A88F-4F4B-8F11-44AF2DF6773A}"/>
                  </a:ext>
                </a:extLst>
              </p:cNvPr>
              <p:cNvCxnSpPr>
                <a:cxnSpLocks/>
                <a:stCxn id="106" idx="3"/>
                <a:endCxn id="53" idx="1"/>
              </p:cNvCxnSpPr>
              <p:nvPr/>
            </p:nvCxnSpPr>
            <p:spPr>
              <a:xfrm flipH="1" flipV="1">
                <a:off x="4665473" y="1108103"/>
                <a:ext cx="118245" cy="694370"/>
              </a:xfrm>
              <a:prstGeom prst="bentConnector5">
                <a:avLst>
                  <a:gd name="adj1" fmla="val 264214"/>
                  <a:gd name="adj2" fmla="val 50022"/>
                  <a:gd name="adj3" fmla="val 264328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or: Elbow 113">
                <a:extLst>
                  <a:ext uri="{FF2B5EF4-FFF2-40B4-BE49-F238E27FC236}">
                    <a16:creationId xmlns:a16="http://schemas.microsoft.com/office/drawing/2014/main" id="{D51DD1FB-3187-482D-B767-AFCC2E5D4C0D}"/>
                  </a:ext>
                </a:extLst>
              </p:cNvPr>
              <p:cNvCxnSpPr>
                <a:stCxn id="76" idx="1"/>
                <a:endCxn id="107" idx="4"/>
              </p:cNvCxnSpPr>
              <p:nvPr/>
            </p:nvCxnSpPr>
            <p:spPr>
              <a:xfrm rot="10800000">
                <a:off x="4890237" y="1842805"/>
                <a:ext cx="421553" cy="598097"/>
              </a:xfrm>
              <a:prstGeom prst="bentConnector2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D0558F7-6DD7-4C46-8BA9-59C4874CD45B}"/>
                  </a:ext>
                </a:extLst>
              </p:cNvPr>
              <p:cNvSpPr txBox="1"/>
              <p:nvPr/>
            </p:nvSpPr>
            <p:spPr>
              <a:xfrm>
                <a:off x="4586740" y="2446802"/>
                <a:ext cx="532765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subscribe</a:t>
                </a:r>
              </a:p>
            </p:txBody>
          </p: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D1D60CFB-E91B-4FBC-B10F-CA91B31B6DC3}"/>
                  </a:ext>
                </a:extLst>
              </p:cNvPr>
              <p:cNvCxnSpPr>
                <a:stCxn id="53" idx="3"/>
                <a:endCxn id="107" idx="0"/>
              </p:cNvCxnSpPr>
              <p:nvPr/>
            </p:nvCxnSpPr>
            <p:spPr>
              <a:xfrm flipH="1">
                <a:off x="4890236" y="1108103"/>
                <a:ext cx="28967" cy="590198"/>
              </a:xfrm>
              <a:prstGeom prst="bentConnector3">
                <a:avLst>
                  <a:gd name="adj1" fmla="val 105347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or: Elbow 126">
                <a:extLst>
                  <a:ext uri="{FF2B5EF4-FFF2-40B4-BE49-F238E27FC236}">
                    <a16:creationId xmlns:a16="http://schemas.microsoft.com/office/drawing/2014/main" id="{3D7574A5-F27F-4E85-B985-53460A536D97}"/>
                  </a:ext>
                </a:extLst>
              </p:cNvPr>
              <p:cNvCxnSpPr>
                <a:stCxn id="107" idx="6"/>
                <a:endCxn id="76" idx="0"/>
              </p:cNvCxnSpPr>
              <p:nvPr/>
            </p:nvCxnSpPr>
            <p:spPr>
              <a:xfrm>
                <a:off x="4931475" y="1802473"/>
                <a:ext cx="696589" cy="269440"/>
              </a:xfrm>
              <a:prstGeom prst="bentConnector2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885113C-2754-4C36-A4CC-AA0A2275CC65}"/>
                  </a:ext>
                </a:extLst>
              </p:cNvPr>
              <p:cNvSpPr txBox="1"/>
              <p:nvPr/>
            </p:nvSpPr>
            <p:spPr>
              <a:xfrm>
                <a:off x="5334291" y="1594181"/>
                <a:ext cx="504562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consume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B1CAB93-E045-4F86-BC9E-F901C56403B2}"/>
                  </a:ext>
                </a:extLst>
              </p:cNvPr>
              <p:cNvSpPr txBox="1"/>
              <p:nvPr/>
            </p:nvSpPr>
            <p:spPr>
              <a:xfrm>
                <a:off x="182880" y="2021697"/>
                <a:ext cx="877498" cy="17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/>
                  <a:t>name = John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CA508E7-E9A6-44BE-B555-0500B19C1A93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4844537" y="1913707"/>
              <a:ext cx="1078983" cy="74707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2D697EF-24E3-48D1-AB8F-4B56B0B7F19D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flipV="1">
              <a:off x="4844537" y="1997229"/>
              <a:ext cx="1179712" cy="123481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D885E9-D652-43E0-9C38-699580F43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4790" y="1840901"/>
              <a:ext cx="2754281" cy="147226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268C8D9-8E22-42AE-A0BE-56B3A29D2D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12362" y="3937412"/>
            <a:ext cx="5027913" cy="9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89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Node (and </a:t>
            </a:r>
            <a:r>
              <a:rPr lang="en-US" dirty="0" err="1"/>
              <a:t>npm</a:t>
            </a:r>
            <a:r>
              <a:rPr lang="en-US" dirty="0"/>
              <a:t>) runtime</a:t>
            </a:r>
          </a:p>
          <a:p>
            <a:r>
              <a:rPr lang="en-US" dirty="0"/>
              <a:t>Explore Node</a:t>
            </a:r>
          </a:p>
          <a:p>
            <a:pPr lvl="1"/>
            <a:r>
              <a:rPr lang="en-US" dirty="0"/>
              <a:t>hello world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asynchronous </a:t>
            </a:r>
          </a:p>
          <a:p>
            <a:pPr lvl="1"/>
            <a:r>
              <a:rPr lang="en-US" dirty="0"/>
              <a:t>http server</a:t>
            </a:r>
          </a:p>
          <a:p>
            <a:r>
              <a:rPr lang="en-US" dirty="0"/>
              <a:t>Explore Node and </a:t>
            </a:r>
            <a:r>
              <a:rPr lang="en-US" dirty="0" err="1"/>
              <a:t>Dapr</a:t>
            </a:r>
            <a:endParaRPr lang="en-US" dirty="0"/>
          </a:p>
          <a:p>
            <a:pPr lvl="1"/>
            <a:r>
              <a:rPr lang="en-US" dirty="0"/>
              <a:t>add state management to Node application – through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pPr lvl="1"/>
            <a:r>
              <a:rPr lang="en-US" dirty="0"/>
              <a:t>implement pub/sub for Node applications – through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pPr lvl="1"/>
            <a:r>
              <a:rPr lang="en-US" dirty="0"/>
              <a:t>realize asynchronous communication between Node based microservices through </a:t>
            </a:r>
            <a:r>
              <a:rPr lang="en-US" dirty="0" err="1"/>
              <a:t>Daprized</a:t>
            </a:r>
            <a:r>
              <a:rPr lang="en-US" dirty="0"/>
              <a:t> pub/sub</a:t>
            </a:r>
          </a:p>
          <a:p>
            <a:r>
              <a:rPr lang="en-US" dirty="0"/>
              <a:t>Explore Telemetry for asynchronous interactions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Snagit_SNG85D">
            <a:extLst>
              <a:ext uri="{FF2B5EF4-FFF2-40B4-BE49-F238E27FC236}">
                <a16:creationId xmlns:a16="http://schemas.microsoft.com/office/drawing/2014/main" id="{520958AF-514C-4FE2-8B1D-6FE07481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99" y="792000"/>
            <a:ext cx="2209800" cy="2529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46583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https://github.com/lucasjellema/fontys-2022-microservices-kafka-dapr</a:t>
            </a:r>
          </a:p>
        </p:txBody>
      </p:sp>
    </p:spTree>
    <p:extLst>
      <p:ext uri="{BB962C8B-B14F-4D97-AF65-F5344CB8AC3E}">
        <p14:creationId xmlns:p14="http://schemas.microsoft.com/office/powerpoint/2010/main" val="11474978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A7AB01F-C4C6-4BEA-8408-F8B162E8E1F9}"/>
              </a:ext>
            </a:extLst>
          </p:cNvPr>
          <p:cNvSpPr/>
          <p:nvPr/>
        </p:nvSpPr>
        <p:spPr bwMode="auto">
          <a:xfrm>
            <a:off x="2132214" y="4051156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334C68-E497-4DB5-8AA3-BBC197F62E8D}"/>
              </a:ext>
            </a:extLst>
          </p:cNvPr>
          <p:cNvGrpSpPr/>
          <p:nvPr/>
        </p:nvGrpSpPr>
        <p:grpSpPr>
          <a:xfrm>
            <a:off x="3454509" y="4171049"/>
            <a:ext cx="440351" cy="455539"/>
            <a:chOff x="8492360" y="900329"/>
            <a:chExt cx="556657" cy="588829"/>
          </a:xfrm>
        </p:grpSpPr>
        <p:pic>
          <p:nvPicPr>
            <p:cNvPr id="7" name="Picture 114">
              <a:extLst>
                <a:ext uri="{FF2B5EF4-FFF2-40B4-BE49-F238E27FC236}">
                  <a16:creationId xmlns:a16="http://schemas.microsoft.com/office/drawing/2014/main" id="{699C7A8C-7D68-4C8B-952C-158701E5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29A039-F136-4E24-B5BD-5893B94B4B87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B6DC320-8A1E-4153-9494-D733FA904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3193" y="4196889"/>
            <a:ext cx="236403" cy="378444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B168A0D-4E0A-4F2C-A49B-CE58A6B95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95385" y="4103197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!!AppA">
            <a:extLst>
              <a:ext uri="{FF2B5EF4-FFF2-40B4-BE49-F238E27FC236}">
                <a16:creationId xmlns:a16="http://schemas.microsoft.com/office/drawing/2014/main" id="{D6230282-359F-4F59-B4D0-C0F43950C5CC}"/>
              </a:ext>
            </a:extLst>
          </p:cNvPr>
          <p:cNvGrpSpPr/>
          <p:nvPr/>
        </p:nvGrpSpPr>
        <p:grpSpPr>
          <a:xfrm>
            <a:off x="4751830" y="1913219"/>
            <a:ext cx="1249849" cy="1458155"/>
            <a:chOff x="3444424" y="1954650"/>
            <a:chExt cx="1400542" cy="163396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A11ACDA-6B49-4856-9DFF-E47D39BD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5ED42-BEC1-4DB2-8C8B-CA9643E3BD56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569DEA-2FD2-455D-97DD-F887EE6377D3}"/>
              </a:ext>
            </a:extLst>
          </p:cNvPr>
          <p:cNvCxnSpPr>
            <a:cxnSpLocks/>
          </p:cNvCxnSpPr>
          <p:nvPr/>
        </p:nvCxnSpPr>
        <p:spPr>
          <a:xfrm flipH="1">
            <a:off x="4239746" y="2529893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8207A7D7-D0DE-4443-932D-80D6F1E1C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0055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9599C3-AA6D-4915-B25A-12856BC87481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2719857" y="2485921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B0132-1040-4FE1-A889-E9489F590214}"/>
              </a:ext>
            </a:extLst>
          </p:cNvPr>
          <p:cNvGrpSpPr/>
          <p:nvPr/>
        </p:nvGrpSpPr>
        <p:grpSpPr>
          <a:xfrm>
            <a:off x="2252060" y="3648555"/>
            <a:ext cx="196409" cy="208343"/>
            <a:chOff x="6207667" y="1018040"/>
            <a:chExt cx="248285" cy="2693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85A466-31FD-4FCF-AB36-A9F6DA8D2E57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341172A-783C-4C36-B335-D5B455182D1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F933D1-D092-46C4-A540-5155388E85D2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CBBE484-B446-448E-8176-FFFFF8054D2E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2183097" y="3988591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46DD17-1953-48D9-A8C6-9DD9DDB23890}"/>
              </a:ext>
            </a:extLst>
          </p:cNvPr>
          <p:cNvSpPr txBox="1"/>
          <p:nvPr/>
        </p:nvSpPr>
        <p:spPr>
          <a:xfrm>
            <a:off x="3014990" y="3295142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pic>
        <p:nvPicPr>
          <p:cNvPr id="32" name="Picture 4" descr="Logos and Graphics | Node.js">
            <a:extLst>
              <a:ext uri="{FF2B5EF4-FFF2-40B4-BE49-F238E27FC236}">
                <a16:creationId xmlns:a16="http://schemas.microsoft.com/office/drawing/2014/main" id="{F53BF1F5-A94C-4991-AD34-FEF38849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70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3A90FC-9A62-4605-B937-EC8B2C9FC7CE}"/>
              </a:ext>
            </a:extLst>
          </p:cNvPr>
          <p:cNvSpPr/>
          <p:nvPr/>
        </p:nvSpPr>
        <p:spPr>
          <a:xfrm>
            <a:off x="6230996" y="2700734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6B3E6A-8104-411E-82A5-599CE7F71C47}"/>
              </a:ext>
            </a:extLst>
          </p:cNvPr>
          <p:cNvCxnSpPr>
            <a:stCxn id="13" idx="3"/>
            <a:endCxn id="33" idx="1"/>
          </p:cNvCxnSpPr>
          <p:nvPr/>
        </p:nvCxnSpPr>
        <p:spPr>
          <a:xfrm>
            <a:off x="6001679" y="2642297"/>
            <a:ext cx="229317" cy="250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2C3B37-200E-4E25-91B6-7434047FDF9F}"/>
              </a:ext>
            </a:extLst>
          </p:cNvPr>
          <p:cNvSpPr/>
          <p:nvPr/>
        </p:nvSpPr>
        <p:spPr>
          <a:xfrm>
            <a:off x="4626110" y="114481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E4EF2F-5183-4252-9741-36C6CEF92CD0}"/>
              </a:ext>
            </a:extLst>
          </p:cNvPr>
          <p:cNvSpPr txBox="1"/>
          <p:nvPr/>
        </p:nvSpPr>
        <p:spPr>
          <a:xfrm>
            <a:off x="4351847" y="169368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9322937B-1AFA-4145-9604-0F8C75E5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2021" y="1249534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DD3C765-8AE8-41FC-9BB8-96CA14A9E611}"/>
              </a:ext>
            </a:extLst>
          </p:cNvPr>
          <p:cNvCxnSpPr>
            <a:cxnSpLocks/>
            <a:stCxn id="16" idx="0"/>
            <a:endCxn id="39" idx="1"/>
          </p:cNvCxnSpPr>
          <p:nvPr/>
        </p:nvCxnSpPr>
        <p:spPr>
          <a:xfrm rot="5400000" flipH="1" flipV="1">
            <a:off x="3933927" y="1417042"/>
            <a:ext cx="704587" cy="67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44D7EE0-9FB5-4662-9F75-B42E01A75902}"/>
              </a:ext>
            </a:extLst>
          </p:cNvPr>
          <p:cNvSpPr/>
          <p:nvPr/>
        </p:nvSpPr>
        <p:spPr>
          <a:xfrm rot="7258802">
            <a:off x="5415503" y="1501861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494824FC-7AF5-43C5-9B99-DA182A287DAD}"/>
              </a:ext>
            </a:extLst>
          </p:cNvPr>
          <p:cNvSpPr/>
          <p:nvPr/>
        </p:nvSpPr>
        <p:spPr>
          <a:xfrm>
            <a:off x="2604008" y="1599647"/>
            <a:ext cx="954790" cy="388136"/>
          </a:xfrm>
          <a:prstGeom prst="wedgeRectCallout">
            <a:avLst>
              <a:gd name="adj1" fmla="val 71903"/>
              <a:gd name="adj2" fmla="val 11158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dapr_host</a:t>
            </a:r>
            <a:r>
              <a:rPr lang="en-US" sz="900" dirty="0"/>
              <a:t>, </a:t>
            </a:r>
            <a:r>
              <a:rPr lang="en-US" sz="900" dirty="0" err="1"/>
              <a:t>dapr_http_port</a:t>
            </a:r>
            <a:endParaRPr lang="en-US" sz="9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E3111129-2EF2-4929-A033-2C05CE2DE03B}"/>
              </a:ext>
            </a:extLst>
          </p:cNvPr>
          <p:cNvSpPr/>
          <p:nvPr/>
        </p:nvSpPr>
        <p:spPr>
          <a:xfrm>
            <a:off x="6420858" y="1913219"/>
            <a:ext cx="954790" cy="200816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C0CFFAC6-3200-4994-AAE4-DAF31EDA5C7F}"/>
              </a:ext>
            </a:extLst>
          </p:cNvPr>
          <p:cNvSpPr/>
          <p:nvPr/>
        </p:nvSpPr>
        <p:spPr bwMode="auto">
          <a:xfrm>
            <a:off x="4387515" y="4141090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1524ADF1-6F84-45DC-A850-5BEB2312C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362200"/>
              </p:ext>
            </p:extLst>
          </p:nvPr>
        </p:nvGraphicFramePr>
        <p:xfrm>
          <a:off x="4387515" y="4141090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E8266E9B-E5EA-4C86-8C4A-74E994319123}"/>
              </a:ext>
            </a:extLst>
          </p:cNvPr>
          <p:cNvSpPr/>
          <p:nvPr/>
        </p:nvSpPr>
        <p:spPr>
          <a:xfrm>
            <a:off x="6645891" y="3813244"/>
            <a:ext cx="1035124" cy="338320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EB7F21-D17C-44F5-9A62-D4319BBAB8C0}"/>
              </a:ext>
            </a:extLst>
          </p:cNvPr>
          <p:cNvCxnSpPr>
            <a:stCxn id="10" idx="3"/>
          </p:cNvCxnSpPr>
          <p:nvPr/>
        </p:nvCxnSpPr>
        <p:spPr>
          <a:xfrm flipV="1">
            <a:off x="4013503" y="4196889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EB5FBABE-F999-40C3-AF6E-7BE055B1BCE8}"/>
              </a:ext>
            </a:extLst>
          </p:cNvPr>
          <p:cNvSpPr/>
          <p:nvPr/>
        </p:nvSpPr>
        <p:spPr>
          <a:xfrm>
            <a:off x="4751830" y="611208"/>
            <a:ext cx="780964" cy="299131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Default, out of the 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C151D8-CF90-4842-BE76-55A859B504AB}"/>
              </a:ext>
            </a:extLst>
          </p:cNvPr>
          <p:cNvSpPr txBox="1"/>
          <p:nvPr/>
        </p:nvSpPr>
        <p:spPr>
          <a:xfrm>
            <a:off x="5967591" y="954371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?name=John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25D07D7-38DE-47EB-8828-29589E3B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</p:spPr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Lab 2</a:t>
            </a:r>
          </a:p>
        </p:txBody>
      </p:sp>
      <p:pic>
        <p:nvPicPr>
          <p:cNvPr id="42" name="Snagit_SNG85D">
            <a:extLst>
              <a:ext uri="{FF2B5EF4-FFF2-40B4-BE49-F238E27FC236}">
                <a16:creationId xmlns:a16="http://schemas.microsoft.com/office/drawing/2014/main" id="{0D3D1EBF-F7A1-4929-819C-97A9262FC7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1015" y="902410"/>
            <a:ext cx="1327849" cy="152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D3D90E-6787-4ED9-AED5-EF79523EF897}"/>
              </a:ext>
            </a:extLst>
          </p:cNvPr>
          <p:cNvSpPr/>
          <p:nvPr/>
        </p:nvSpPr>
        <p:spPr>
          <a:xfrm>
            <a:off x="7797800" y="1664464"/>
            <a:ext cx="762000" cy="11861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/>
      <p:bldP spid="33" grpId="0" animBg="1"/>
      <p:bldP spid="39" grpId="0" animBg="1"/>
      <p:bldP spid="40" grpId="0"/>
      <p:bldP spid="46" grpId="0" animBg="1"/>
      <p:bldP spid="47" grpId="0" animBg="1"/>
      <p:bldP spid="48" grpId="0" animBg="1"/>
      <p:bldP spid="49" grpId="0" animBg="1"/>
      <p:bldP spid="51" grpId="0" animBg="1"/>
      <p:bldP spid="54" grpId="0" animBg="1"/>
      <p:bldP spid="5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in real life – </a:t>
            </a:r>
            <a:br>
              <a:rPr lang="en-US" dirty="0"/>
            </a:br>
            <a:r>
              <a:rPr lang="en-US" dirty="0"/>
              <a:t>with Node &amp; Dapr.io &amp;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30 March 2022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20ED59-7747-4BE5-8D86-7EE2669CA4FF}"/>
              </a:ext>
            </a:extLst>
          </p:cNvPr>
          <p:cNvSpPr txBox="1">
            <a:spLocks/>
          </p:cNvSpPr>
          <p:nvPr/>
        </p:nvSpPr>
        <p:spPr>
          <a:xfrm>
            <a:off x="162061" y="985499"/>
            <a:ext cx="2286671" cy="50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Week:</a:t>
            </a:r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FE5B0F58-70EE-482F-B972-62A661C3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1818">
            <a:off x="2578089" y="2593893"/>
            <a:ext cx="1269643" cy="6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31D700-5EE1-477E-A581-1522A052B6C2}"/>
              </a:ext>
            </a:extLst>
          </p:cNvPr>
          <p:cNvSpPr txBox="1"/>
          <p:nvPr/>
        </p:nvSpPr>
        <p:spPr>
          <a:xfrm>
            <a:off x="5464870" y="3164899"/>
            <a:ext cx="30521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Apache Kafka</a:t>
            </a:r>
          </a:p>
        </p:txBody>
      </p:sp>
    </p:spTree>
    <p:extLst>
      <p:ext uri="{BB962C8B-B14F-4D97-AF65-F5344CB8AC3E}">
        <p14:creationId xmlns:p14="http://schemas.microsoft.com/office/powerpoint/2010/main" val="247661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8416E7-3AE8-4C69-B7D0-5D0EBCE9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On. Our Main Story today (and next week)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FF4A1-3AD6-4742-9D38-DF9FD83D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endParaRPr lang="en-US" dirty="0"/>
          </a:p>
          <a:p>
            <a:r>
              <a:rPr lang="en-US" dirty="0"/>
              <a:t>more specifically:</a:t>
            </a:r>
            <a:br>
              <a:rPr lang="en-US" dirty="0"/>
            </a:br>
            <a:r>
              <a:rPr lang="en-US" dirty="0"/>
              <a:t>Microservices – the best form of applications we have come up with so far</a:t>
            </a:r>
          </a:p>
          <a:p>
            <a:endParaRPr lang="en-US" dirty="0"/>
          </a:p>
          <a:p>
            <a:r>
              <a:rPr lang="en-US" dirty="0"/>
              <a:t>How they are designed</a:t>
            </a:r>
          </a:p>
          <a:p>
            <a:r>
              <a:rPr lang="en-US" dirty="0"/>
              <a:t>How they interact</a:t>
            </a:r>
          </a:p>
          <a:p>
            <a:r>
              <a:rPr lang="en-US" dirty="0"/>
              <a:t>How they can be implemented</a:t>
            </a:r>
          </a:p>
          <a:p>
            <a:endParaRPr lang="en-US" dirty="0"/>
          </a:p>
          <a:p>
            <a:r>
              <a:rPr lang="en-US" dirty="0"/>
              <a:t>Using:</a:t>
            </a:r>
          </a:p>
          <a:p>
            <a:pPr lvl="1"/>
            <a:r>
              <a:rPr lang="en-US" dirty="0"/>
              <a:t>Dapr.io – distributed application runtime</a:t>
            </a:r>
          </a:p>
          <a:p>
            <a:pPr lvl="1"/>
            <a:r>
              <a:rPr lang="en-US" dirty="0"/>
              <a:t>Node – popular, full stack, omnipresent programming language</a:t>
            </a:r>
          </a:p>
          <a:p>
            <a:pPr lvl="1"/>
            <a:r>
              <a:rPr lang="en-US" dirty="0"/>
              <a:t>Apache Kafka – distributed message broker, enterprise backbone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74183-EF8E-4AE0-AFFB-4917F171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pic>
        <p:nvPicPr>
          <p:cNvPr id="4098" name="Picture 2" descr="Nice Wallpapers - Top Free Nice Backgrounds - WallpaperAccess">
            <a:extLst>
              <a:ext uri="{FF2B5EF4-FFF2-40B4-BE49-F238E27FC236}">
                <a16:creationId xmlns:a16="http://schemas.microsoft.com/office/drawing/2014/main" id="{3B284919-D302-4D56-9DF7-3C447EC7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49" y="2525840"/>
            <a:ext cx="2360140" cy="2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bd3a200e-a112-4432-b134-79c9e3991b87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23487</TotalTime>
  <Words>5888</Words>
  <Application>Microsoft Office PowerPoint</Application>
  <PresentationFormat>On-screen Show (16:9)</PresentationFormat>
  <Paragraphs>1288</Paragraphs>
  <Slides>88</Slides>
  <Notes>26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</vt:lpstr>
      <vt:lpstr>Calibri</vt:lpstr>
      <vt:lpstr>Consolas</vt:lpstr>
      <vt:lpstr>Courier New</vt:lpstr>
      <vt:lpstr>Lucida Console</vt:lpstr>
      <vt:lpstr>Segoe UI</vt:lpstr>
      <vt:lpstr>Segoe UI Semibold</vt:lpstr>
      <vt:lpstr>Symbol</vt:lpstr>
      <vt:lpstr>Trebuchet MS Bold</vt:lpstr>
      <vt:lpstr>Office-thema</vt:lpstr>
      <vt:lpstr>Microservices in real life –  with Node &amp; Dapr.io   March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On. Our Main Story today (and next week)</vt:lpstr>
      <vt:lpstr>Overview</vt:lpstr>
      <vt:lpstr>Assumed is</vt:lpstr>
      <vt:lpstr>What is an Application?</vt:lpstr>
      <vt:lpstr>What is a microservice?</vt:lpstr>
      <vt:lpstr>Final Demo</vt:lpstr>
      <vt:lpstr>What is a microservice?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The Microservice</vt:lpstr>
      <vt:lpstr>Extended API of microservice</vt:lpstr>
      <vt:lpstr>Independent microservices and an integrated front end</vt:lpstr>
      <vt:lpstr>Independent microservices and an integrated front end</vt:lpstr>
      <vt:lpstr>The Microservices Platform</vt:lpstr>
      <vt:lpstr>The Microservices Platform</vt:lpstr>
      <vt:lpstr>The Microservices Platform</vt:lpstr>
      <vt:lpstr>The Microservices Platform</vt:lpstr>
      <vt:lpstr>What do most microservices do?</vt:lpstr>
      <vt:lpstr>Dapr Distributed Application Runtime</vt:lpstr>
      <vt:lpstr>Dapr</vt:lpstr>
      <vt:lpstr>Dapr.io</vt:lpstr>
      <vt:lpstr>Dapr.io</vt:lpstr>
      <vt:lpstr>State management</vt:lpstr>
      <vt:lpstr>State management</vt:lpstr>
      <vt:lpstr>State management</vt:lpstr>
      <vt:lpstr>Dapr state API</vt:lpstr>
      <vt:lpstr>Dapr state API</vt:lpstr>
      <vt:lpstr>Microservice building blocks</vt:lpstr>
      <vt:lpstr>Any language and framework</vt:lpstr>
      <vt:lpstr>Any cloud or edge infrastructure</vt:lpstr>
      <vt:lpstr>Service invocation</vt:lpstr>
      <vt:lpstr>Publish and subscribe</vt:lpstr>
      <vt:lpstr>Input triggers</vt:lpstr>
      <vt:lpstr>Output bindings</vt:lpstr>
      <vt:lpstr>Secrets</vt:lpstr>
      <vt:lpstr>Observability</vt:lpstr>
      <vt:lpstr>Dapr hosting environments</vt:lpstr>
      <vt:lpstr>Dapr in self-hosted Docker mode</vt:lpstr>
      <vt:lpstr>Hands On Lab 1</vt:lpstr>
      <vt:lpstr>Dapr in self-hosted Docker mode – add MySQL Database</vt:lpstr>
      <vt:lpstr>Introduction Node</vt:lpstr>
      <vt:lpstr>General Purpose Programming Languages</vt:lpstr>
      <vt:lpstr>Node == Server Side JavaScript</vt:lpstr>
      <vt:lpstr>Introducing Node – Single Thread model</vt:lpstr>
      <vt:lpstr>Introducing Node - NPM</vt:lpstr>
      <vt:lpstr>Hello World in Node</vt:lpstr>
      <vt:lpstr>Functions</vt:lpstr>
      <vt:lpstr>Functions</vt:lpstr>
      <vt:lpstr>Functions</vt:lpstr>
      <vt:lpstr>Require – to import a module</vt:lpstr>
      <vt:lpstr>Node – Asynchronous calls</vt:lpstr>
      <vt:lpstr>Node – Asynchronous HTTP calls</vt:lpstr>
      <vt:lpstr>Asynchronous –  waiting for one or more asynchronous results</vt:lpstr>
      <vt:lpstr>Hello World Web Application</vt:lpstr>
      <vt:lpstr>Dapr and Node Applications</vt:lpstr>
      <vt:lpstr>State Management with Dapr from Node application</vt:lpstr>
      <vt:lpstr>State Management with Dapr from Node application</vt:lpstr>
      <vt:lpstr>PowerPoint Presentation</vt:lpstr>
      <vt:lpstr>PowerPoint Presentation</vt:lpstr>
      <vt:lpstr>PowerPoint Presentation</vt:lpstr>
      <vt:lpstr>PowerPoint Presentation</vt:lpstr>
      <vt:lpstr>State Management with Dapr from Node application - switch to MySQL state store with configuration change</vt:lpstr>
      <vt:lpstr>State Management with Dapr from any application - either through SDK or using HTTP or gRPC</vt:lpstr>
      <vt:lpstr>Pub/Sub with Dapr from Node applications</vt:lpstr>
      <vt:lpstr>Pub/Sub with Dapr from Node applications</vt:lpstr>
      <vt:lpstr>Pub/Sub with Dapr from Node applications</vt:lpstr>
      <vt:lpstr>Asynchronous Interaction between Microservices</vt:lpstr>
      <vt:lpstr>Asynchronous Interaction between Microservices</vt:lpstr>
      <vt:lpstr>Asynchronous Interaction between Microservices shared (global) state</vt:lpstr>
      <vt:lpstr>Telemetry Observation in Zipkin</vt:lpstr>
      <vt:lpstr>Telemetry Observation in Zipkin</vt:lpstr>
      <vt:lpstr>Handson Lab 2</vt:lpstr>
      <vt:lpstr>Handson Lab 2</vt:lpstr>
      <vt:lpstr>Microservices in real life –  with Node &amp; Dapr.io &amp;    30 March 2022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52</cp:revision>
  <dcterms:created xsi:type="dcterms:W3CDTF">2021-10-02T10:22:42Z</dcterms:created>
  <dcterms:modified xsi:type="dcterms:W3CDTF">2022-03-23T15:24:14Z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2022-03-23T15:24:14Z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3e8dfee7-40de-4fa8-ad67-f17cb3e68179</vt:lpwstr>
  </property>
  <property fmtid="{D5CDD505-2E9C-101B-9397-08002B2CF9AE}" pid="9" name="MSIP_Label_36148d1e-9119-4a03-b039-d8188704cf2a_ContentBits">
    <vt:lpwstr>1</vt:lpwstr>
  </property>
</Properties>
</file>